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55"/>
  </p:notesMasterIdLst>
  <p:sldIdLst>
    <p:sldId id="256" r:id="rId4"/>
    <p:sldId id="983" r:id="rId5"/>
    <p:sldId id="293" r:id="rId6"/>
    <p:sldId id="379" r:id="rId7"/>
    <p:sldId id="3034" r:id="rId8"/>
    <p:sldId id="3035" r:id="rId9"/>
    <p:sldId id="3036" r:id="rId10"/>
    <p:sldId id="2969" r:id="rId11"/>
    <p:sldId id="984" r:id="rId12"/>
    <p:sldId id="392" r:id="rId13"/>
    <p:sldId id="259" r:id="rId14"/>
    <p:sldId id="2982" r:id="rId15"/>
    <p:sldId id="377" r:id="rId16"/>
    <p:sldId id="982" r:id="rId17"/>
    <p:sldId id="2958" r:id="rId18"/>
    <p:sldId id="986" r:id="rId19"/>
    <p:sldId id="2926" r:id="rId20"/>
    <p:sldId id="1003" r:id="rId21"/>
    <p:sldId id="928" r:id="rId22"/>
    <p:sldId id="993" r:id="rId23"/>
    <p:sldId id="2983" r:id="rId24"/>
    <p:sldId id="3033" r:id="rId25"/>
    <p:sldId id="2936" r:id="rId26"/>
    <p:sldId id="2979" r:id="rId27"/>
    <p:sldId id="2985" r:id="rId28"/>
    <p:sldId id="3037" r:id="rId29"/>
    <p:sldId id="3038" r:id="rId30"/>
    <p:sldId id="3031" r:id="rId31"/>
    <p:sldId id="3032" r:id="rId32"/>
    <p:sldId id="3012" r:id="rId33"/>
    <p:sldId id="987" r:id="rId34"/>
    <p:sldId id="3039" r:id="rId35"/>
    <p:sldId id="967" r:id="rId36"/>
    <p:sldId id="474" r:id="rId37"/>
    <p:sldId id="958" r:id="rId38"/>
    <p:sldId id="971" r:id="rId39"/>
    <p:sldId id="258" r:id="rId40"/>
    <p:sldId id="968" r:id="rId41"/>
    <p:sldId id="365" r:id="rId42"/>
    <p:sldId id="943" r:id="rId43"/>
    <p:sldId id="410" r:id="rId44"/>
    <p:sldId id="901" r:id="rId45"/>
    <p:sldId id="895" r:id="rId46"/>
    <p:sldId id="290" r:id="rId47"/>
    <p:sldId id="944" r:id="rId48"/>
    <p:sldId id="456" r:id="rId49"/>
    <p:sldId id="455" r:id="rId50"/>
    <p:sldId id="924" r:id="rId51"/>
    <p:sldId id="260" r:id="rId52"/>
    <p:sldId id="988" r:id="rId53"/>
    <p:sldId id="3040" r:id="rId5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754DEF1-5BA4-CA4B-8356-5329D8FC25D7}">
          <p14:sldIdLst>
            <p14:sldId id="256"/>
          </p14:sldIdLst>
        </p14:section>
        <p14:section name="Context" id="{93EC5C0F-61B7-9044-AC5D-17FFD9C0BD2B}">
          <p14:sldIdLst>
            <p14:sldId id="983"/>
            <p14:sldId id="293"/>
            <p14:sldId id="379"/>
            <p14:sldId id="3034"/>
            <p14:sldId id="3035"/>
            <p14:sldId id="3036"/>
            <p14:sldId id="2969"/>
          </p14:sldIdLst>
        </p14:section>
        <p14:section name="Goal" id="{5EC985D9-F143-7D49-9FF6-38F474F6BED8}">
          <p14:sldIdLst>
            <p14:sldId id="984"/>
            <p14:sldId id="392"/>
          </p14:sldIdLst>
        </p14:section>
        <p14:section name="Criteria" id="{2A846EB3-A59E-4F45-B4FD-4FA29A7065B6}">
          <p14:sldIdLst>
            <p14:sldId id="259"/>
            <p14:sldId id="2982"/>
            <p14:sldId id="377"/>
          </p14:sldIdLst>
        </p14:section>
        <p14:section name="Output" id="{CD81C740-4F25-134C-8F92-C16D2BEC1BD8}">
          <p14:sldIdLst>
            <p14:sldId id="982"/>
            <p14:sldId id="2958"/>
          </p14:sldIdLst>
        </p14:section>
        <p14:section name="Organized Activities" id="{EB3C3714-8969-F748-A3EB-E41E4FBB3C59}">
          <p14:sldIdLst>
            <p14:sldId id="986"/>
            <p14:sldId id="2926"/>
            <p14:sldId id="1003"/>
            <p14:sldId id="928"/>
            <p14:sldId id="993"/>
            <p14:sldId id="2983"/>
            <p14:sldId id="3033"/>
            <p14:sldId id="2936"/>
            <p14:sldId id="2979"/>
            <p14:sldId id="2985"/>
            <p14:sldId id="3037"/>
            <p14:sldId id="3038"/>
            <p14:sldId id="3031"/>
            <p14:sldId id="3032"/>
            <p14:sldId id="3012"/>
            <p14:sldId id="987"/>
          </p14:sldIdLst>
        </p14:section>
        <p14:section name="Input" id="{80DF5C6D-B734-D545-8CE8-C09445DD74B7}">
          <p14:sldIdLst>
            <p14:sldId id="3039"/>
            <p14:sldId id="967"/>
            <p14:sldId id="474"/>
            <p14:sldId id="958"/>
            <p14:sldId id="971"/>
            <p14:sldId id="258"/>
            <p14:sldId id="968"/>
            <p14:sldId id="365"/>
            <p14:sldId id="943"/>
            <p14:sldId id="410"/>
            <p14:sldId id="901"/>
            <p14:sldId id="895"/>
            <p14:sldId id="290"/>
            <p14:sldId id="944"/>
            <p14:sldId id="456"/>
            <p14:sldId id="455"/>
            <p14:sldId id="924"/>
          </p14:sldIdLst>
        </p14:section>
        <p14:section name="Boundary Conditions" id="{B1A08D50-9350-814D-9651-ED8E098E7696}">
          <p14:sldIdLst>
            <p14:sldId id="260"/>
            <p14:sldId id="988"/>
            <p14:sldId id="30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9"/>
    <p:restoredTop sz="94714"/>
  </p:normalViewPr>
  <p:slideViewPr>
    <p:cSldViewPr snapToGrid="0">
      <p:cViewPr varScale="1">
        <p:scale>
          <a:sx n="202" d="100"/>
          <a:sy n="202" d="100"/>
        </p:scale>
        <p:origin x="40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44120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27828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38219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37090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76687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4548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8871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5364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4538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59980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457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68956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027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F9277-DCF4-4C4A-9A8B-70E78EC521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406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646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6412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6813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767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447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692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624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40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313906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0616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4896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3C7D3C-22D2-7449-8935-5F36E89213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014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880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818EE6-26BB-AA42-93E7-AC7B05C96C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44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05420-BDF6-0A4F-9A04-F894B386F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45E3D-10B6-7145-BA23-013BEA831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3B85C-DFB6-1B41-A5D1-77057152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2B3B8-8D74-E94F-8C60-65FB4CEC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560D-F949-2547-81A9-FF54115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61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BC6F-CEC2-0049-BC10-620D050B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C1E6-98C9-F34D-AF5E-A7AB2C960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FB145-1E77-4B41-A9FE-F176618E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13C5-934D-E646-BF4E-D1E406D58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F3C32-652F-A340-A687-B0E4BB25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28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A543-A71E-1D4E-8E64-9AC09FCA2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CA11E-9B89-8343-848B-DFB7E5E04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4200C-A1F4-B04D-8836-183DE3FE4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90BBE-655F-F046-8936-F68A58F1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A0CE2-AD47-D949-B00F-4BB57DD1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29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BA92-2B42-A943-96C8-7E46E27F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6814-FB8C-AB4A-9174-4D32BA35F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F09D8-4296-F341-AC3E-3C10C0868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EF11A-AEF8-4140-887E-7970879F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51C8B-1209-C344-B173-5BF24FD60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6B894-C4E2-5346-AB13-A169FED1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62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82BF7-95B2-F041-BEAE-B3B047A5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AF874-701A-E442-8047-042749C5D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EA887-28C5-ED4F-9469-E69363A9C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C4FA7B-4FB7-EF4D-A199-334C1A2DA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5490B2-AEE9-D04F-9689-DF8E08F09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CA437C-E4DF-1949-AC27-0B16010C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859243-2143-5C4B-9716-A7346F89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94C70E-7391-9A48-98E3-E107FCDA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629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41CD7-9594-A04C-BBB1-4D079F90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2D34C-779C-0F4C-A13E-5DCEF83C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FA925-5B69-564B-95B7-AB8455B4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017A5-6F81-324C-AAA3-750C44D3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49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DC0094-FC0C-0B4C-84CF-21B3BE0F1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F4BAA6-ED51-574B-A13D-8A27EC3F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C514E-6DDF-E640-80AF-8B477DA5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514D-A0E5-A345-8EF2-A63C4D42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BC0F4-28F2-AD41-B015-C1799AE28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5FDE1-3DED-0342-BC8F-5E7E97916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F6DD6-982D-DD41-8CA1-3A6FFB42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E0A05-DF67-C942-BA62-1A25698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A4AE0-6576-B948-A4E1-C30484F5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901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5BE84-E5D5-734A-85F3-EBF2E568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5F8FA7-1610-B04C-B1E4-83FC56015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7E578-236E-B045-9F6F-36BAFBEBC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86D5C-53BF-144E-8AEE-570251BD8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198B4-3C2C-2241-B39A-1981DBC5D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0628A-11BB-8F42-90C5-AC8DDFE9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977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B737-BBA2-7C4D-A687-64BC5E2C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343A3-5111-E640-AC2D-A2F2B6F3A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10BFE-B17B-9242-BAA5-72BE71761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0F42D-80B2-5243-9C1D-D4BB3E3C5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09CF7-BDAF-F141-A728-A4AB24CE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914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058BD5-6099-AC4A-86EA-02D9748554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899C3-431F-E145-94AF-F4E26E1C5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4AFFA-6C77-524A-93B2-AA548667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72DBF-F27E-C343-91F9-1ECDCFA52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9CD1F-9551-4F45-819F-25FF8EC8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75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96" r:id="rId10"/>
    <p:sldLayoutId id="2147483697" r:id="rId11"/>
    <p:sldLayoutId id="214748369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440903-96E9-664F-BE5E-68F5FBC85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B9785-5988-5C43-BDB6-C4F8B4533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08082-D8A2-6746-A61D-07067071C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D34-C4F8-1744-9C4E-DE7C669E8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6EEF3-B6CB-B644-9ABB-D5AB0E76E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tiff"/><Relationship Id="rId18" Type="http://schemas.openxmlformats.org/officeDocument/2006/relationships/image" Target="../media/image31.tiff"/><Relationship Id="rId26" Type="http://schemas.openxmlformats.org/officeDocument/2006/relationships/image" Target="../media/image34.png"/><Relationship Id="rId39" Type="http://schemas.openxmlformats.org/officeDocument/2006/relationships/image" Target="../media/image13.jpeg"/><Relationship Id="rId21" Type="http://schemas.openxmlformats.org/officeDocument/2006/relationships/hyperlink" Target="https://awards.acm.org/about/2018-turing" TargetMode="External"/><Relationship Id="rId34" Type="http://schemas.openxmlformats.org/officeDocument/2006/relationships/image" Target="../media/image38.png"/><Relationship Id="rId7" Type="http://schemas.openxmlformats.org/officeDocument/2006/relationships/image" Target="../media/image25.tiff"/><Relationship Id="rId12" Type="http://schemas.openxmlformats.org/officeDocument/2006/relationships/image" Target="../media/image28.tiff"/><Relationship Id="rId17" Type="http://schemas.openxmlformats.org/officeDocument/2006/relationships/hyperlink" Target="https://creativecommons.org/" TargetMode="External"/><Relationship Id="rId25" Type="http://schemas.openxmlformats.org/officeDocument/2006/relationships/hyperlink" Target="https://www.amd.com/en" TargetMode="External"/><Relationship Id="rId33" Type="http://schemas.openxmlformats.org/officeDocument/2006/relationships/hyperlink" Target="https://www.mediawiki.org/wiki/MediaWiki" TargetMode="External"/><Relationship Id="rId38" Type="http://schemas.openxmlformats.org/officeDocument/2006/relationships/image" Target="../media/image40.png"/><Relationship Id="rId2" Type="http://schemas.openxmlformats.org/officeDocument/2006/relationships/image" Target="../media/image22.tiff"/><Relationship Id="rId16" Type="http://schemas.openxmlformats.org/officeDocument/2006/relationships/image" Target="../media/image30.png"/><Relationship Id="rId20" Type="http://schemas.openxmlformats.org/officeDocument/2006/relationships/image" Target="../media/image32.tiff"/><Relationship Id="rId29" Type="http://schemas.openxmlformats.org/officeDocument/2006/relationships/hyperlink" Target="https://bdtechtalks.com/2016/09/07/what-is-blockchain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tensorflow.org/" TargetMode="External"/><Relationship Id="rId11" Type="http://schemas.openxmlformats.org/officeDocument/2006/relationships/hyperlink" Target="https://cloud.google.com/tpu/docs/tpus" TargetMode="External"/><Relationship Id="rId24" Type="http://schemas.openxmlformats.org/officeDocument/2006/relationships/image" Target="../media/image33.jpeg"/><Relationship Id="rId32" Type="http://schemas.openxmlformats.org/officeDocument/2006/relationships/image" Target="../media/image37.png"/><Relationship Id="rId37" Type="http://schemas.openxmlformats.org/officeDocument/2006/relationships/hyperlink" Target="http://holacracy.org/" TargetMode="External"/><Relationship Id="rId40" Type="http://schemas.openxmlformats.org/officeDocument/2006/relationships/image" Target="../media/image41.jpe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23" Type="http://schemas.openxmlformats.org/officeDocument/2006/relationships/hyperlink" Target="https://medium.com/@abhinavtripathy99/arm-the-computing-architecture-of-the-future-a7ca8f6cfdae" TargetMode="External"/><Relationship Id="rId28" Type="http://schemas.openxmlformats.org/officeDocument/2006/relationships/image" Target="../media/image35.png"/><Relationship Id="rId36" Type="http://schemas.openxmlformats.org/officeDocument/2006/relationships/image" Target="../media/image39.png"/><Relationship Id="rId10" Type="http://schemas.openxmlformats.org/officeDocument/2006/relationships/image" Target="../media/image27.tiff"/><Relationship Id="rId19" Type="http://schemas.openxmlformats.org/officeDocument/2006/relationships/image" Target="../media/image11.jpeg"/><Relationship Id="rId31" Type="http://schemas.openxmlformats.org/officeDocument/2006/relationships/hyperlink" Target="https://www.blender.org/" TargetMode="External"/><Relationship Id="rId4" Type="http://schemas.openxmlformats.org/officeDocument/2006/relationships/hyperlink" Target="http://wikipedia.org/" TargetMode="External"/><Relationship Id="rId9" Type="http://schemas.openxmlformats.org/officeDocument/2006/relationships/hyperlink" Target="http://nvidia.com/" TargetMode="External"/><Relationship Id="rId14" Type="http://schemas.openxmlformats.org/officeDocument/2006/relationships/hyperlink" Target="http://xlp.mit.edu/" TargetMode="External"/><Relationship Id="rId22" Type="http://schemas.openxmlformats.org/officeDocument/2006/relationships/image" Target="../media/image12.jpeg"/><Relationship Id="rId27" Type="http://schemas.openxmlformats.org/officeDocument/2006/relationships/hyperlink" Target="https://quantumcomputing.stackexchange.com/questions/9067/how-is-a-quantum-computer-programmed" TargetMode="External"/><Relationship Id="rId30" Type="http://schemas.openxmlformats.org/officeDocument/2006/relationships/image" Target="../media/image36.png"/><Relationship Id="rId35" Type="http://schemas.openxmlformats.org/officeDocument/2006/relationships/hyperlink" Target="http://github.com/" TargetMode="External"/><Relationship Id="rId8" Type="http://schemas.openxmlformats.org/officeDocument/2006/relationships/image" Target="../media/image26.tiff"/><Relationship Id="rId3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49693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ycombinator.com/item?id=19714189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3hspKYIn5ds?t=162" TargetMode="External"/><Relationship Id="rId5" Type="http://schemas.openxmlformats.org/officeDocument/2006/relationships/image" Target="../media/image43.png"/><Relationship Id="rId4" Type="http://schemas.openxmlformats.org/officeDocument/2006/relationships/hyperlink" Target="https://youtu.be/3hspKYIn5ds?t=29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00103701830040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hyperlink" Target="http://toyhouse.wiki:81/" TargetMode="External"/><Relationship Id="rId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slideplayer.com/slide/8506871/" TargetMode="External"/><Relationship Id="rId13" Type="http://schemas.openxmlformats.org/officeDocument/2006/relationships/image" Target="../media/image51.png"/><Relationship Id="rId18" Type="http://schemas.openxmlformats.org/officeDocument/2006/relationships/image" Target="../media/image55.png"/><Relationship Id="rId26" Type="http://schemas.openxmlformats.org/officeDocument/2006/relationships/image" Target="../media/image59.png"/><Relationship Id="rId3" Type="http://schemas.openxmlformats.org/officeDocument/2006/relationships/notesSlide" Target="../notesSlides/notesSlide7.xml"/><Relationship Id="rId21" Type="http://schemas.openxmlformats.org/officeDocument/2006/relationships/hyperlink" Target="https://en.wikipedia.org/wiki/K_computer#/media/File:%E4%BA%AC%E3%82%B3%E3%83%B3%E3%83%94%E3%83%A5%E3%83%BC%E3%82%BF_(32588659510).jpg" TargetMode="External"/><Relationship Id="rId7" Type="http://schemas.openxmlformats.org/officeDocument/2006/relationships/image" Target="../media/image48.jpeg"/><Relationship Id="rId12" Type="http://schemas.openxmlformats.org/officeDocument/2006/relationships/hyperlink" Target="https://quantumcomputing.stackexchange.com/questions/9067/how-is-a-quantum-computer-programmed" TargetMode="External"/><Relationship Id="rId17" Type="http://schemas.openxmlformats.org/officeDocument/2006/relationships/image" Target="../media/image54.png"/><Relationship Id="rId25" Type="http://schemas.openxmlformats.org/officeDocument/2006/relationships/hyperlink" Target="https://en.wikipedia.org/wiki/MS-DOS" TargetMode="External"/><Relationship Id="rId2" Type="http://schemas.openxmlformats.org/officeDocument/2006/relationships/slideLayout" Target="../slideLayouts/slideLayout11.xml"/><Relationship Id="rId16" Type="http://schemas.openxmlformats.org/officeDocument/2006/relationships/hyperlink" Target="https://bdtechtalks.com/2016/09/07/what-is-blockchain/" TargetMode="External"/><Relationship Id="rId20" Type="http://schemas.openxmlformats.org/officeDocument/2006/relationships/image" Target="../media/image56.tiff"/><Relationship Id="rId29" Type="http://schemas.openxmlformats.org/officeDocument/2006/relationships/hyperlink" Target="https://coq.inria.fr/" TargetMode="External"/><Relationship Id="rId1" Type="http://schemas.openxmlformats.org/officeDocument/2006/relationships/tags" Target="../tags/tag1.xml"/><Relationship Id="rId6" Type="http://schemas.openxmlformats.org/officeDocument/2006/relationships/hyperlink" Target="https://lamport.azurewebsites.net/tla/tla.html" TargetMode="External"/><Relationship Id="rId11" Type="http://schemas.openxmlformats.org/officeDocument/2006/relationships/image" Target="../media/image50.png"/><Relationship Id="rId24" Type="http://schemas.openxmlformats.org/officeDocument/2006/relationships/image" Target="../media/image58.png"/><Relationship Id="rId5" Type="http://schemas.openxmlformats.org/officeDocument/2006/relationships/image" Target="../media/image47.png"/><Relationship Id="rId15" Type="http://schemas.openxmlformats.org/officeDocument/2006/relationships/image" Target="../media/image53.tiff"/><Relationship Id="rId23" Type="http://schemas.openxmlformats.org/officeDocument/2006/relationships/hyperlink" Target="https://ccl.northwestern.edu/netlogo/" TargetMode="External"/><Relationship Id="rId28" Type="http://schemas.openxmlformats.org/officeDocument/2006/relationships/image" Target="../media/image60.jpeg"/><Relationship Id="rId10" Type="http://schemas.openxmlformats.org/officeDocument/2006/relationships/hyperlink" Target="http://www.kframework.org/tool/run/?autoload=tutorial/1_k/1_lambda/lesson_1/lambda.k" TargetMode="External"/><Relationship Id="rId19" Type="http://schemas.openxmlformats.org/officeDocument/2006/relationships/hyperlink" Target="http://nvidia.com/" TargetMode="External"/><Relationship Id="rId31" Type="http://schemas.openxmlformats.org/officeDocument/2006/relationships/image" Target="../media/image62.png"/><Relationship Id="rId4" Type="http://schemas.openxmlformats.org/officeDocument/2006/relationships/hyperlink" Target="https://www.paladion.net/devsecops" TargetMode="External"/><Relationship Id="rId9" Type="http://schemas.openxmlformats.org/officeDocument/2006/relationships/image" Target="../media/image49.png"/><Relationship Id="rId14" Type="http://schemas.openxmlformats.org/officeDocument/2006/relationships/image" Target="../media/image52.png"/><Relationship Id="rId22" Type="http://schemas.openxmlformats.org/officeDocument/2006/relationships/image" Target="../media/image57.png"/><Relationship Id="rId27" Type="http://schemas.openxmlformats.org/officeDocument/2006/relationships/hyperlink" Target="http://www.wolframalpha.com/" TargetMode="External"/><Relationship Id="rId30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toyhouse.wiki:81/images/7/7a/%E6%95%B0%E5%AD%97%E5%87%BA%E7%89%88%E5%B7%A5%E4%BD%9C%E6%B5%81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hyperlink" Target="https://dzone.com/articles/learn-how-to-setup-a-cicd-pipeline-from-scratch" TargetMode="Externa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hyperlink" Target="https://youtu.be/eSaIKHQOo4c?t=168" TargetMode="External"/><Relationship Id="rId7" Type="http://schemas.openxmlformats.org/officeDocument/2006/relationships/hyperlink" Target="https://medium.com/epicenterpodcast/the-k-framework-formal-verification-efforts-in-the-blockchain-space-1651b789e5d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hyperlink" Target="https://medium.com/@rv_inc/k-framework-an-overview-2f82f91c1a37" TargetMode="External"/><Relationship Id="rId4" Type="http://schemas.openxmlformats.org/officeDocument/2006/relationships/image" Target="../media/image65.png"/><Relationship Id="rId9" Type="http://schemas.openxmlformats.org/officeDocument/2006/relationships/hyperlink" Target="https://medium.com/@koholaa?source=post_page-----1651b789e5d4--------------------------------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71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74.png"/><Relationship Id="rId5" Type="http://schemas.openxmlformats.org/officeDocument/2006/relationships/image" Target="../media/image70.png"/><Relationship Id="rId15" Type="http://schemas.openxmlformats.org/officeDocument/2006/relationships/image" Target="../media/image75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69.png"/><Relationship Id="rId9" Type="http://schemas.openxmlformats.org/officeDocument/2006/relationships/image" Target="../media/image73.png"/><Relationship Id="rId14" Type="http://schemas.openxmlformats.org/officeDocument/2006/relationships/hyperlink" Target="https://en.wikipedia.org/wiki/Henri_Poincar%C3%A9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tarts-with-a-bang/ask-ethan-is-spacetime-really-a-fabric-6d775875dee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YHQcXVp4F4?t=15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KK7wGAYP6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80.png"/><Relationship Id="rId4" Type="http://schemas.openxmlformats.org/officeDocument/2006/relationships/hyperlink" Target="https://youtu.be/zxAV_Re4OWA?t=239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YDw4YxT-FM?t=39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18" Type="http://schemas.openxmlformats.org/officeDocument/2006/relationships/hyperlink" Target="https://youtu.be/VOKgMJEc_ro?t=226" TargetMode="External"/><Relationship Id="rId3" Type="http://schemas.openxmlformats.org/officeDocument/2006/relationships/hyperlink" Target="https://youtu.be/VOKgMJEc_ro" TargetMode="External"/><Relationship Id="rId21" Type="http://schemas.openxmlformats.org/officeDocument/2006/relationships/image" Target="../media/image91.png"/><Relationship Id="rId7" Type="http://schemas.openxmlformats.org/officeDocument/2006/relationships/image" Target="../media/image83.png"/><Relationship Id="rId12" Type="http://schemas.openxmlformats.org/officeDocument/2006/relationships/hyperlink" Target="https://youtu.be/VOKgMJEc_ro?t=147" TargetMode="External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youtu.be/VOKgMJEc_ro?t=200" TargetMode="External"/><Relationship Id="rId20" Type="http://schemas.openxmlformats.org/officeDocument/2006/relationships/hyperlink" Target="https://youtu.be/VOKgMJEc_ro?t=26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VOKgMJEc_ro?t=228" TargetMode="External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5" Type="http://schemas.openxmlformats.org/officeDocument/2006/relationships/image" Target="../media/image88.png"/><Relationship Id="rId10" Type="http://schemas.openxmlformats.org/officeDocument/2006/relationships/image" Target="../media/image85.png"/><Relationship Id="rId19" Type="http://schemas.openxmlformats.org/officeDocument/2006/relationships/image" Target="../media/image90.png"/><Relationship Id="rId4" Type="http://schemas.openxmlformats.org/officeDocument/2006/relationships/hyperlink" Target="https://youtu.be/VOKgMJEc_ro?t=60" TargetMode="External"/><Relationship Id="rId9" Type="http://schemas.openxmlformats.org/officeDocument/2006/relationships/hyperlink" Target="https://youtu.be/VOKgMJEc_ro?t=91" TargetMode="External"/><Relationship Id="rId14" Type="http://schemas.openxmlformats.org/officeDocument/2006/relationships/hyperlink" Target="https://youtu.be/VOKgMJEc_ro?t=159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GTW2EYuaDEthocEP30xQtg" TargetMode="External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ZAPPhysics/QFT_Sims" TargetMode="External"/><Relationship Id="rId5" Type="http://schemas.openxmlformats.org/officeDocument/2006/relationships/image" Target="../media/image92.png"/><Relationship Id="rId4" Type="http://schemas.openxmlformats.org/officeDocument/2006/relationships/hyperlink" Target="https://youtu.be/MVqOfEYzwFY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XnZ-HFoOz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rwh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hyperlink" Target="https://youtu.be/LE0SSLizYUI?t=48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m5u68t6kPI?t=647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9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qilotech.com%2Fblog%2Fokr-for-executing-your-ceos-priorities%2F&amp;psig=AOvVaw08aVXNP7uzRCL8BvLccdtb&amp;ust=1600128161193000&amp;source=images&amp;cd=vfe&amp;ved=2ahUKEwj2gLWGrOfrAhXUHysKHbM0A4MQjRx6BAgAEAc" TargetMode="External"/><Relationship Id="rId7" Type="http://schemas.microsoft.com/office/2007/relationships/hdphoto" Target="../media/hdphoto2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8.png"/><Relationship Id="rId5" Type="http://schemas.microsoft.com/office/2007/relationships/hdphoto" Target="../media/hdphoto1.wdp"/><Relationship Id="rId4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hysics" TargetMode="External"/><Relationship Id="rId3" Type="http://schemas.openxmlformats.org/officeDocument/2006/relationships/image" Target="../media/image109.png"/><Relationship Id="rId7" Type="http://schemas.openxmlformats.org/officeDocument/2006/relationships/image" Target="../media/image110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iology" TargetMode="External"/><Relationship Id="rId11" Type="http://schemas.openxmlformats.org/officeDocument/2006/relationships/image" Target="../media/image112.jpeg"/><Relationship Id="rId5" Type="http://schemas.openxmlformats.org/officeDocument/2006/relationships/image" Target="../media/image46.png"/><Relationship Id="rId10" Type="http://schemas.openxmlformats.org/officeDocument/2006/relationships/hyperlink" Target="https://en.wikipedia.org/wiki/Mathematics" TargetMode="External"/><Relationship Id="rId4" Type="http://schemas.openxmlformats.org/officeDocument/2006/relationships/hyperlink" Target="http://toyhouse.wiki:81/" TargetMode="External"/><Relationship Id="rId9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tanddesigninspiration.com/wp-content/uploads/2017/08/the-persistence-of-memory.jp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06.png"/><Relationship Id="rId12" Type="http://schemas.openxmlformats.org/officeDocument/2006/relationships/diagramQuickStyle" Target="../diagrams/quickStyle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5" Type="http://schemas.openxmlformats.org/officeDocument/2006/relationships/diagramColors" Target="../diagrams/colors1.xml"/><Relationship Id="rId10" Type="http://schemas.openxmlformats.org/officeDocument/2006/relationships/diagramData" Target="../diagrams/data2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9.png"/><Relationship Id="rId14" Type="http://schemas.microsoft.com/office/2007/relationships/diagramDrawing" Target="../diagrams/drawing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www/us/en/gaming/resources/cpu-clock-speed.html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jpeg"/><Relationship Id="rId5" Type="http://schemas.openxmlformats.org/officeDocument/2006/relationships/hyperlink" Target="https://www.amazon.com/Clockspeed-Winning-Industry-Temporary-Advantage-ebook/dp/B00692LQA6" TargetMode="External"/><Relationship Id="rId4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hyperlink" Target="https://www.smithsonianmag.com/history/decoding-antikythera-mechanism-first-computer-180953979/" TargetMode="External"/><Relationship Id="rId7" Type="http://schemas.openxmlformats.org/officeDocument/2006/relationships/hyperlink" Target="https://youtu.be/UpLcnAIpVRA?t=214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hyperlink" Target="https://www.vox.com/science-and-health/2017/5/17/15646450/antikythera-mechanism-greek-computer-astronomy-google-doodle" TargetMode="External"/><Relationship Id="rId4" Type="http://schemas.openxmlformats.org/officeDocument/2006/relationships/image" Target="../media/image12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7.png"/><Relationship Id="rId7" Type="http://schemas.openxmlformats.org/officeDocument/2006/relationships/hyperlink" Target="https://youtu.be/VTFaWOPspEo" TargetMode="External"/><Relationship Id="rId2" Type="http://schemas.openxmlformats.org/officeDocument/2006/relationships/hyperlink" Target="https://www.youtube.com/watch?v=T11ZxcVoIjk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11" Type="http://schemas.openxmlformats.org/officeDocument/2006/relationships/hyperlink" Target="https://en.wikipedia.org/wiki/George_Hotz" TargetMode="External"/><Relationship Id="rId5" Type="http://schemas.openxmlformats.org/officeDocument/2006/relationships/image" Target="../media/image128.png"/><Relationship Id="rId10" Type="http://schemas.openxmlformats.org/officeDocument/2006/relationships/image" Target="../media/image131.png"/><Relationship Id="rId4" Type="http://schemas.openxmlformats.org/officeDocument/2006/relationships/hyperlink" Target="https://www.youtube.com/results?search_query=Live+CEOing" TargetMode="External"/><Relationship Id="rId9" Type="http://schemas.openxmlformats.org/officeDocument/2006/relationships/hyperlink" Target="https://youtu.be/hnQBlUvejWc?t=1889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b/blockchain.as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4.xml"/><Relationship Id="rId18" Type="http://schemas.openxmlformats.org/officeDocument/2006/relationships/diagramLayout" Target="../diagrams/layout5.xml"/><Relationship Id="rId26" Type="http://schemas.openxmlformats.org/officeDocument/2006/relationships/image" Target="../media/image140.png"/><Relationship Id="rId3" Type="http://schemas.openxmlformats.org/officeDocument/2006/relationships/diagramLayout" Target="../diagrams/layout3.xml"/><Relationship Id="rId21" Type="http://schemas.microsoft.com/office/2007/relationships/diagramDrawing" Target="../diagrams/drawing5.xml"/><Relationship Id="rId7" Type="http://schemas.openxmlformats.org/officeDocument/2006/relationships/image" Target="../media/image135.png"/><Relationship Id="rId12" Type="http://schemas.openxmlformats.org/officeDocument/2006/relationships/diagramQuickStyle" Target="../diagrams/quickStyle4.xml"/><Relationship Id="rId17" Type="http://schemas.openxmlformats.org/officeDocument/2006/relationships/diagramData" Target="../diagrams/data5.xml"/><Relationship Id="rId25" Type="http://schemas.openxmlformats.org/officeDocument/2006/relationships/image" Target="../media/image139.jpeg"/><Relationship Id="rId2" Type="http://schemas.openxmlformats.org/officeDocument/2006/relationships/diagramData" Target="../diagrams/data3.xml"/><Relationship Id="rId16" Type="http://schemas.openxmlformats.org/officeDocument/2006/relationships/image" Target="../media/image137.png"/><Relationship Id="rId20" Type="http://schemas.openxmlformats.org/officeDocument/2006/relationships/diagramColors" Target="../diagrams/colors5.xml"/><Relationship Id="rId29" Type="http://schemas.openxmlformats.org/officeDocument/2006/relationships/diagramQuickStyle" Target="../diagrams/quickStyle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11" Type="http://schemas.openxmlformats.org/officeDocument/2006/relationships/diagramLayout" Target="../diagrams/layout4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3.xml"/><Relationship Id="rId15" Type="http://schemas.openxmlformats.org/officeDocument/2006/relationships/image" Target="../media/image136.png"/><Relationship Id="rId23" Type="http://schemas.openxmlformats.org/officeDocument/2006/relationships/image" Target="../media/image138.png"/><Relationship Id="rId28" Type="http://schemas.openxmlformats.org/officeDocument/2006/relationships/diagramLayout" Target="../diagrams/layout6.xml"/><Relationship Id="rId10" Type="http://schemas.openxmlformats.org/officeDocument/2006/relationships/diagramData" Target="../diagrams/data4.xml"/><Relationship Id="rId19" Type="http://schemas.openxmlformats.org/officeDocument/2006/relationships/diagramQuickStyle" Target="../diagrams/quickStyle5.xml"/><Relationship Id="rId31" Type="http://schemas.microsoft.com/office/2007/relationships/diagramDrawing" Target="../diagrams/drawing6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22.jpeg"/><Relationship Id="rId14" Type="http://schemas.microsoft.com/office/2007/relationships/diagramDrawing" Target="../diagrams/drawing4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6.xml"/><Relationship Id="rId30" Type="http://schemas.openxmlformats.org/officeDocument/2006/relationships/diagramColors" Target="../diagrams/colors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www.youtube.com/watch?time_continue=100&amp;v=xb11wK_z0KA&amp;feature=emb_logo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4.png"/><Relationship Id="rId2" Type="http://schemas.openxmlformats.org/officeDocument/2006/relationships/hyperlink" Target="https://scribepublications.co.uk/books-authors/books/social-physic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ip.mitpress.mit.edu/new-economy" TargetMode="External"/><Relationship Id="rId5" Type="http://schemas.openxmlformats.org/officeDocument/2006/relationships/image" Target="../media/image143.jpeg"/><Relationship Id="rId4" Type="http://schemas.openxmlformats.org/officeDocument/2006/relationships/hyperlink" Target="https://medium.com/mit-initiative-on-the-digital-economy/creating-a-social-contract-for-the-digital-world-ad01f378589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hyperlink" Target="https://en.wikipedia.org/wiki/Judea_Pearl" TargetMode="External"/><Relationship Id="rId18" Type="http://schemas.openxmlformats.org/officeDocument/2006/relationships/hyperlink" Target="https://www.cs.toronto.edu/~hinton/absps/imagenet.pdf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en.wikipedia.org/wiki/Thomas_Kuhn" TargetMode="External"/><Relationship Id="rId12" Type="http://schemas.openxmlformats.org/officeDocument/2006/relationships/image" Target="../media/image12.jpeg"/><Relationship Id="rId17" Type="http://schemas.openxmlformats.org/officeDocument/2006/relationships/image" Target="../media/image15.png"/><Relationship Id="rId2" Type="http://schemas.openxmlformats.org/officeDocument/2006/relationships/image" Target="../media/image6.jpeg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11" Type="http://schemas.openxmlformats.org/officeDocument/2006/relationships/hyperlink" Target="https://awards.acm.org/about/2018-turing" TargetMode="External"/><Relationship Id="rId5" Type="http://schemas.openxmlformats.org/officeDocument/2006/relationships/image" Target="../media/image8.jpeg"/><Relationship Id="rId15" Type="http://schemas.openxmlformats.org/officeDocument/2006/relationships/hyperlink" Target="https://en.wikipedia.org/wiki/George_Lakoff" TargetMode="External"/><Relationship Id="rId10" Type="http://schemas.openxmlformats.org/officeDocument/2006/relationships/image" Target="../media/image11.jpeg"/><Relationship Id="rId19" Type="http://schemas.openxmlformats.org/officeDocument/2006/relationships/image" Target="../media/image16.png"/><Relationship Id="rId4" Type="http://schemas.openxmlformats.org/officeDocument/2006/relationships/hyperlink" Target="https://wiki2.org/en/Where_Mathematics_Comes_From" TargetMode="External"/><Relationship Id="rId9" Type="http://schemas.openxmlformats.org/officeDocument/2006/relationships/hyperlink" Target="https://en.wikipedia.org/wiki/Stephen_Wolfram" TargetMode="External"/><Relationship Id="rId1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xiv.org/pdf/0903.0340.pdf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eg"/><Relationship Id="rId5" Type="http://schemas.openxmlformats.org/officeDocument/2006/relationships/hyperlink" Target="https://en.wikipedia.org/wiki/Rosetta_Stone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tarts-with-a-bang/ask-ethan-is-spacetime-really-a-fabric-6d775875dee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hyperlink" Target="https://www.youtube.com/watch?v=lVsel2XOjrE" TargetMode="External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58554"/>
            <a:ext cx="8520600" cy="30860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 dirty="0"/>
            </a:br>
            <a:r>
              <a:rPr lang="en-US" sz="2800" dirty="0" err="1"/>
              <a:t>超越学科界限的认知基础</a:t>
            </a:r>
            <a:br>
              <a:rPr lang="en-US" sz="2800" dirty="0"/>
            </a:br>
            <a:r>
              <a:rPr lang="en-US" sz="2800" dirty="0"/>
              <a:t>Transdisciplinary Cognitive Foundation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Week 10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Artificial Intelligence and its Social Impacts</a:t>
            </a:r>
            <a:endParaRPr sz="28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November </a:t>
            </a:r>
            <a:r>
              <a:rPr lang="en-US" altLang="zh-CN" dirty="0"/>
              <a:t>16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682759"/>
              </p:ext>
            </p:extLst>
          </p:nvPr>
        </p:nvGraphicFramePr>
        <p:xfrm>
          <a:off x="381002" y="1249401"/>
          <a:ext cx="1342996" cy="3395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dirty="0">
                          <a:solidFill>
                            <a:schemeClr val="tx1"/>
                          </a:solidFill>
                          <a:latin typeface="LiHei Pro" charset="-120"/>
                          <a:ea typeface="LiHei Pro" charset="-120"/>
                          <a:cs typeface="LiHei Pro" charset="-120"/>
                        </a:rPr>
                        <a:t>Scientific “Evolution”</a:t>
                      </a:r>
                      <a:endParaRPr lang="en-US" sz="900" b="0" dirty="0">
                        <a:solidFill>
                          <a:schemeClr val="tx1"/>
                        </a:solidFill>
                        <a:latin typeface="LiHei Pro" charset="-120"/>
                        <a:ea typeface="LiHei Pro" charset="-120"/>
                        <a:cs typeface="LiHei Pro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Neutral Network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Symbolic Logic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  <a:p>
                      <a:pPr algn="ctr"/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Hei" charset="-122"/>
                          <a:ea typeface="Hei" charset="-122"/>
                          <a:cs typeface="Hei" charset="-122"/>
                        </a:rPr>
                        <a:t>Causal</a:t>
                      </a:r>
                      <a:r>
                        <a:rPr lang="en-US" sz="11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Probability</a:t>
                      </a:r>
                      <a:endParaRPr lang="en-US" sz="11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  <a:p>
                      <a:pPr algn="ctr"/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>
                          <a:latin typeface="Hei" charset="-122"/>
                          <a:ea typeface="Hei" charset="-122"/>
                          <a:cs typeface="Hei" charset="-122"/>
                        </a:rPr>
                        <a:t>Conceptual</a:t>
                      </a:r>
                      <a:r>
                        <a:rPr lang="en-US" altLang="zh-CN" sz="9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Analogies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923363" y="1578178"/>
          <a:ext cx="1536997" cy="2735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>
                          <a:latin typeface="Hei" charset="-122"/>
                          <a:ea typeface="Hei" charset="-122"/>
                          <a:cs typeface="Hei" charset="-122"/>
                        </a:rPr>
                        <a:t>IoT</a:t>
                      </a:r>
                      <a:r>
                        <a:rPr lang="zh-CN" altLang="en-US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 </a:t>
                      </a: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and Quantum Computing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TPU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</a:rPr>
                        <a:t>GPU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CPU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3670610" y="1921078"/>
          <a:ext cx="1347711" cy="2015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Big</a:t>
                      </a:r>
                      <a:r>
                        <a:rPr lang="en-US" altLang="zh-CN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Data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Computed Data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Artificial</a:t>
                      </a:r>
                      <a:r>
                        <a:rPr lang="en-US" altLang="zh-CN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Data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239456" y="2256917"/>
          <a:ext cx="1347711" cy="1343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Distributed</a:t>
                      </a:r>
                      <a:r>
                        <a:rPr lang="en-US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Centralized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6812795" y="2592757"/>
          <a:ext cx="1347711" cy="671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General</a:t>
                      </a:r>
                      <a:r>
                        <a:rPr lang="en-US" sz="12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Protocol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13944" y="763645"/>
            <a:ext cx="1147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Software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0889" y="1042868"/>
            <a:ext cx="123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Hardware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90141" y="1446864"/>
            <a:ext cx="1032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000" b="1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Content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98803" y="2100592"/>
            <a:ext cx="1147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Standard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5293" y="1863602"/>
            <a:ext cx="1158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Resource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2023" y="2534519"/>
            <a:ext cx="782576" cy="33583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2023" y="3182570"/>
            <a:ext cx="797570" cy="310787"/>
          </a:xfrm>
          <a:prstGeom prst="rect">
            <a:avLst/>
          </a:prstGeom>
        </p:spPr>
      </p:pic>
      <p:pic>
        <p:nvPicPr>
          <p:cNvPr id="37" name="Picture 36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7151" y="2189874"/>
            <a:ext cx="400987" cy="490297"/>
          </a:xfrm>
          <a:prstGeom prst="rect">
            <a:avLst/>
          </a:prstGeom>
        </p:spPr>
      </p:pic>
      <p:pic>
        <p:nvPicPr>
          <p:cNvPr id="38" name="Picture 37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978" y="2870356"/>
            <a:ext cx="504972" cy="33966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8012" y="3891337"/>
            <a:ext cx="494459" cy="327848"/>
          </a:xfrm>
          <a:prstGeom prst="rect">
            <a:avLst/>
          </a:prstGeom>
        </p:spPr>
      </p:pic>
      <p:pic>
        <p:nvPicPr>
          <p:cNvPr id="41" name="Picture 40">
            <a:hlinkClick r:id="rId9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139" y="3190223"/>
            <a:ext cx="472712" cy="348219"/>
          </a:xfrm>
          <a:prstGeom prst="rect">
            <a:avLst/>
          </a:prstGeom>
        </p:spPr>
      </p:pic>
      <p:pic>
        <p:nvPicPr>
          <p:cNvPr id="42" name="Picture 41">
            <a:hlinkClick r:id="rId11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8053" y="2566696"/>
            <a:ext cx="884452" cy="29710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91" y="1485896"/>
            <a:ext cx="308094" cy="37770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76301" y="1531627"/>
            <a:ext cx="569387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T. Kuhn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51799" y="3599544"/>
            <a:ext cx="1742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Collective learning systems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18382" y="4389951"/>
            <a:ext cx="181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Computing Architectures, Instrumentation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83934" y="4118205"/>
            <a:ext cx="1624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Data Assets, Structures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0982" y="2235074"/>
            <a:ext cx="631904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J. Hinton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22607" y="4250888"/>
            <a:ext cx="63511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G. Lakoff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17891" y="2890413"/>
            <a:ext cx="748923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S. Wolfram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84188" y="3578848"/>
            <a:ext cx="543739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J. Pearl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61995" y="3570632"/>
            <a:ext cx="1588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Governance Strategies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58" name="图片 1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8804" y="2927866"/>
            <a:ext cx="1063772" cy="55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173658" y="4600453"/>
            <a:ext cx="168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Encoding strategy, Ontology, Epistemology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0640" y="4379816"/>
            <a:ext cx="753959" cy="431559"/>
          </a:xfrm>
          <a:prstGeom prst="rect">
            <a:avLst/>
          </a:prstGeom>
        </p:spPr>
      </p:pic>
      <p:pic>
        <p:nvPicPr>
          <p:cNvPr id="3" name="Picture 2">
            <a:hlinkClick r:id="rId17"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5251" y="1477360"/>
            <a:ext cx="1102004" cy="416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260" y="2821113"/>
            <a:ext cx="290725" cy="3809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6133" y="2482397"/>
            <a:ext cx="593958" cy="89093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79619" y="4157646"/>
            <a:ext cx="1789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kumimoji="1" lang="en-US" altLang="zh-CN" sz="1200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Extreme Learning Process</a:t>
            </a:r>
            <a:endParaRPr kumimoji="1" lang="zh-CN" altLang="en-US" sz="1200" kern="1200" dirty="0">
              <a:solidFill>
                <a:schemeClr val="tx1"/>
              </a:solidFill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A76D70-C887-914F-8197-9DE8F59746D3}"/>
              </a:ext>
            </a:extLst>
          </p:cNvPr>
          <p:cNvSpPr txBox="1"/>
          <p:nvPr/>
        </p:nvSpPr>
        <p:spPr>
          <a:xfrm>
            <a:off x="2558573" y="132817"/>
            <a:ext cx="40831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sz="2100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An integrated (ethical) architecture </a:t>
            </a:r>
          </a:p>
          <a:p>
            <a:pPr algn="ctr" defTabSz="685800">
              <a:buClrTx/>
            </a:pPr>
            <a:r>
              <a:rPr lang="en-US" sz="2100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to implement the Master Algorithm</a:t>
            </a:r>
          </a:p>
        </p:txBody>
      </p:sp>
      <p:pic>
        <p:nvPicPr>
          <p:cNvPr id="2" name="Picture 1">
            <a:hlinkClick r:id="rId21"/>
            <a:extLst>
              <a:ext uri="{FF2B5EF4-FFF2-40B4-BE49-F238E27FC236}">
                <a16:creationId xmlns:a16="http://schemas.microsoft.com/office/drawing/2014/main" id="{16C4E73A-1256-C844-A846-D4A83B067C3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6" y="2194767"/>
            <a:ext cx="307409" cy="348607"/>
          </a:xfrm>
          <a:prstGeom prst="rect">
            <a:avLst/>
          </a:prstGeom>
        </p:spPr>
      </p:pic>
      <p:pic>
        <p:nvPicPr>
          <p:cNvPr id="10" name="Picture 9">
            <a:hlinkClick r:id="rId23"/>
            <a:extLst>
              <a:ext uri="{FF2B5EF4-FFF2-40B4-BE49-F238E27FC236}">
                <a16:creationId xmlns:a16="http://schemas.microsoft.com/office/drawing/2014/main" id="{74C60FA4-4D7F-454C-9D30-0CD12EAD078E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337" y="3961263"/>
            <a:ext cx="502660" cy="187995"/>
          </a:xfrm>
          <a:prstGeom prst="rect">
            <a:avLst/>
          </a:prstGeom>
        </p:spPr>
      </p:pic>
      <p:pic>
        <p:nvPicPr>
          <p:cNvPr id="12" name="Picture 11">
            <a:hlinkClick r:id="rId25"/>
            <a:extLst>
              <a:ext uri="{FF2B5EF4-FFF2-40B4-BE49-F238E27FC236}">
                <a16:creationId xmlns:a16="http://schemas.microsoft.com/office/drawing/2014/main" id="{3DC277BB-65B4-744C-A692-43D6D8740739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459" y="3896225"/>
            <a:ext cx="348219" cy="348219"/>
          </a:xfrm>
          <a:prstGeom prst="rect">
            <a:avLst/>
          </a:prstGeom>
        </p:spPr>
      </p:pic>
      <p:pic>
        <p:nvPicPr>
          <p:cNvPr id="13" name="Picture 12">
            <a:hlinkClick r:id="rId27"/>
            <a:extLst>
              <a:ext uri="{FF2B5EF4-FFF2-40B4-BE49-F238E27FC236}">
                <a16:creationId xmlns:a16="http://schemas.microsoft.com/office/drawing/2014/main" id="{933A3D0E-3305-1441-BE9A-8B3CFED8861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3644" y="1774001"/>
            <a:ext cx="316741" cy="308257"/>
          </a:xfrm>
          <a:prstGeom prst="rect">
            <a:avLst/>
          </a:prstGeom>
        </p:spPr>
      </p:pic>
      <p:pic>
        <p:nvPicPr>
          <p:cNvPr id="14" name="Picture 13">
            <a:hlinkClick r:id="rId29"/>
            <a:extLst>
              <a:ext uri="{FF2B5EF4-FFF2-40B4-BE49-F238E27FC236}">
                <a16:creationId xmlns:a16="http://schemas.microsoft.com/office/drawing/2014/main" id="{CD5524FE-B6E2-7241-80F0-BFDC10893A29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7883" y="912945"/>
            <a:ext cx="456739" cy="510536"/>
          </a:xfrm>
          <a:prstGeom prst="rect">
            <a:avLst/>
          </a:prstGeom>
        </p:spPr>
      </p:pic>
      <p:pic>
        <p:nvPicPr>
          <p:cNvPr id="16" name="Picture 15">
            <a:hlinkClick r:id="rId31"/>
            <a:extLst>
              <a:ext uri="{FF2B5EF4-FFF2-40B4-BE49-F238E27FC236}">
                <a16:creationId xmlns:a16="http://schemas.microsoft.com/office/drawing/2014/main" id="{9AD5FB2D-FD71-7347-ABB4-A1037828A0EF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3331" y="3624429"/>
            <a:ext cx="498925" cy="408300"/>
          </a:xfrm>
          <a:prstGeom prst="rect">
            <a:avLst/>
          </a:prstGeom>
        </p:spPr>
      </p:pic>
      <p:pic>
        <p:nvPicPr>
          <p:cNvPr id="17" name="Picture 16">
            <a:hlinkClick r:id="rId33"/>
            <a:extLst>
              <a:ext uri="{FF2B5EF4-FFF2-40B4-BE49-F238E27FC236}">
                <a16:creationId xmlns:a16="http://schemas.microsoft.com/office/drawing/2014/main" id="{DDBC57A8-E15D-7D49-8E3B-A7169F36DE29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8294" y="3605463"/>
            <a:ext cx="492241" cy="492241"/>
          </a:xfrm>
          <a:prstGeom prst="rect">
            <a:avLst/>
          </a:prstGeom>
        </p:spPr>
      </p:pic>
      <p:pic>
        <p:nvPicPr>
          <p:cNvPr id="18434" name="Picture 2" descr="GitHub logo PNG">
            <a:hlinkClick r:id="rId35" tooltip="GitHub logo PNG"/>
            <a:extLst>
              <a:ext uri="{FF2B5EF4-FFF2-40B4-BE49-F238E27FC236}">
                <a16:creationId xmlns:a16="http://schemas.microsoft.com/office/drawing/2014/main" id="{3220CD08-61E0-0647-901D-76D98DBF8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6234" y="2199801"/>
            <a:ext cx="400987" cy="362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436" name="Picture 4" descr="Holacracy”, Sistem Bisnis Modern – Ditea-Preneur">
            <a:hlinkClick r:id="rId37"/>
            <a:extLst>
              <a:ext uri="{FF2B5EF4-FFF2-40B4-BE49-F238E27FC236}">
                <a16:creationId xmlns:a16="http://schemas.microsoft.com/office/drawing/2014/main" id="{259D57F0-3DFA-5648-99C2-18B2E815E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0544" y="3829728"/>
            <a:ext cx="754055" cy="46123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C614A8A-D763-924B-87F5-0720B31DFCCF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60" y="3527615"/>
            <a:ext cx="287455" cy="38097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4CC4B-CDC2-4244-A760-654A5A66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18EE6-26BB-AA42-93E7-AC7B05C96C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3" name="Picture 1" descr="George Lakoff.jpg">
            <a:extLst>
              <a:ext uri="{FF2B5EF4-FFF2-40B4-BE49-F238E27FC236}">
                <a16:creationId xmlns:a16="http://schemas.microsoft.com/office/drawing/2014/main" id="{3FB8732A-4140-5A4D-B529-3D67D0EA4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8083" y="4157646"/>
            <a:ext cx="287455" cy="42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408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Success Criteria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set of conditional statements that qualifies the success criteria to achieve the stated goal(s)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Conditional statements that can be judged to yes/no results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Certain success criteria can be measured in terms of degree of success (portions accomplished)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Success measures maybe assessed in terms of Time and Entropy (probability of success) values.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AD07D9C-1287-F243-A23E-E329F5D5D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23" y="2919494"/>
            <a:ext cx="4139247" cy="1959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2549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72757" y="208765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Soundness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491978" y="1569083"/>
            <a:ext cx="3606757" cy="752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Every provable statement is </a:t>
            </a:r>
            <a:r>
              <a:rPr lang="en-US" b="1" dirty="0"/>
              <a:t>true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60;p14">
            <a:extLst>
              <a:ext uri="{FF2B5EF4-FFF2-40B4-BE49-F238E27FC236}">
                <a16:creationId xmlns:a16="http://schemas.microsoft.com/office/drawing/2014/main" id="{047BFB55-3F0B-7047-B60D-82777F0F6666}"/>
              </a:ext>
            </a:extLst>
          </p:cNvPr>
          <p:cNvSpPr txBox="1">
            <a:spLocks/>
          </p:cNvSpPr>
          <p:nvPr/>
        </p:nvSpPr>
        <p:spPr>
          <a:xfrm>
            <a:off x="4818831" y="208765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Completeness</a:t>
            </a:r>
          </a:p>
        </p:txBody>
      </p:sp>
      <p:sp>
        <p:nvSpPr>
          <p:cNvPr id="6" name="Google Shape;61;p14">
            <a:extLst>
              <a:ext uri="{FF2B5EF4-FFF2-40B4-BE49-F238E27FC236}">
                <a16:creationId xmlns:a16="http://schemas.microsoft.com/office/drawing/2014/main" id="{9C366F0B-CE17-B541-894B-79E93F68AC0D}"/>
              </a:ext>
            </a:extLst>
          </p:cNvPr>
          <p:cNvSpPr txBox="1">
            <a:spLocks/>
          </p:cNvSpPr>
          <p:nvPr/>
        </p:nvSpPr>
        <p:spPr>
          <a:xfrm>
            <a:off x="5140051" y="1569083"/>
            <a:ext cx="3606757" cy="75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Every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true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statement is provable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D783A8-BAD3-3148-AE43-C3D6673152C8}"/>
              </a:ext>
            </a:extLst>
          </p:cNvPr>
          <p:cNvSpPr txBox="1"/>
          <p:nvPr/>
        </p:nvSpPr>
        <p:spPr>
          <a:xfrm>
            <a:off x="832066" y="2288146"/>
            <a:ext cx="6971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Cited from 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/>
              </a:rPr>
              <a:t>Soundness and Completeness: With Precision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on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news.ycombinator.com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046DA772-DBEC-4942-9F39-5C2C1F832E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66" y="2807980"/>
            <a:ext cx="2602580" cy="1747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B077A-00FA-DD47-B46F-9A5AE1FACA27}"/>
              </a:ext>
            </a:extLst>
          </p:cNvPr>
          <p:cNvSpPr txBox="1"/>
          <p:nvPr/>
        </p:nvSpPr>
        <p:spPr>
          <a:xfrm>
            <a:off x="807608" y="4649127"/>
            <a:ext cx="2975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https://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youtu.be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/3hspKYIn5ds?t=29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96FCE-62B0-D144-8143-EECC5BC893B9}"/>
              </a:ext>
            </a:extLst>
          </p:cNvPr>
          <p:cNvSpPr txBox="1"/>
          <p:nvPr/>
        </p:nvSpPr>
        <p:spPr>
          <a:xfrm>
            <a:off x="5303990" y="4555924"/>
            <a:ext cx="3074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6"/>
              </a:rPr>
              <a:t>https://youtu.be/3hspKYIn5ds?t=162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D761A-DDB7-2F4C-9893-E9E628A3FD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2138" y="2807980"/>
            <a:ext cx="2602581" cy="174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72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2355" y="456811"/>
            <a:ext cx="5859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The Expanded Capability of “Search”</a:t>
            </a:r>
          </a:p>
          <a:p>
            <a:pPr algn="ctr"/>
            <a:r>
              <a:rPr lang="en-US" sz="2700" dirty="0">
                <a:solidFill>
                  <a:schemeClr val="tx1"/>
                </a:solidFill>
              </a:rPr>
              <a:t>and how AI relates to them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5070FA-01A4-9E4E-9A20-07D8903A3500}"/>
              </a:ext>
            </a:extLst>
          </p:cNvPr>
          <p:cNvGraphicFramePr>
            <a:graphicFrameLocks noGrp="1"/>
          </p:cNvGraphicFramePr>
          <p:nvPr/>
        </p:nvGraphicFramePr>
        <p:xfrm>
          <a:off x="643371" y="1638588"/>
          <a:ext cx="7890162" cy="3048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0054">
                  <a:extLst>
                    <a:ext uri="{9D8B030D-6E8A-4147-A177-3AD203B41FA5}">
                      <a16:colId xmlns:a16="http://schemas.microsoft.com/office/drawing/2014/main" val="1485611741"/>
                    </a:ext>
                  </a:extLst>
                </a:gridCol>
                <a:gridCol w="2630054">
                  <a:extLst>
                    <a:ext uri="{9D8B030D-6E8A-4147-A177-3AD203B41FA5}">
                      <a16:colId xmlns:a16="http://schemas.microsoft.com/office/drawing/2014/main" val="725316970"/>
                    </a:ext>
                  </a:extLst>
                </a:gridCol>
                <a:gridCol w="2630054">
                  <a:extLst>
                    <a:ext uri="{9D8B030D-6E8A-4147-A177-3AD203B41FA5}">
                      <a16:colId xmlns:a16="http://schemas.microsoft.com/office/drawing/2014/main" val="1603122475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Capability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AI inspired threats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Solution to AI threats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844398741"/>
                  </a:ext>
                </a:extLst>
              </a:tr>
              <a:tr h="7392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Search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Digesting overwhelming amount of knowledge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Apply search to </a:t>
                      </a:r>
                      <a:r>
                        <a:rPr lang="en-US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private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 knowledge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407237691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Optimize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Solve problems assumed to be impossible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Become </a:t>
                      </a:r>
                      <a:r>
                        <a:rPr lang="en-US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aware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 when impossible become possible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822068037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Simulate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Offer future plans at rates much higher than traditional wisdom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Update </a:t>
                      </a:r>
                      <a:r>
                        <a:rPr lang="en-US" altLang="zh-CN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inadequate possibility model of  our surroundings</a:t>
                      </a:r>
                      <a:endParaRPr lang="en-US" sz="1500" b="1" i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7202914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02D45-895E-5A44-A6B1-8FA99FA3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937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Blockchain-Based Notarization Service for Biomedical Knowledge Retrieval  - ScienceDirect">
            <a:hlinkClick r:id="rId3"/>
            <a:extLst>
              <a:ext uri="{FF2B5EF4-FFF2-40B4-BE49-F238E27FC236}">
                <a16:creationId xmlns:a16="http://schemas.microsoft.com/office/drawing/2014/main" id="{E10F2301-EA97-904A-968D-7A771A22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970" y="2014848"/>
            <a:ext cx="4316071" cy="223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Deliverables at the end of Project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list of deliverables that are encoded in a generally acceptable namespace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Define outputs in precise technical terms, using a scalable namespace management tool, such as </a:t>
            </a:r>
            <a:r>
              <a:rPr lang="en" dirty="0" err="1"/>
              <a:t>MediaWiki</a:t>
            </a:r>
            <a:endParaRPr lang="en" dirty="0"/>
          </a:p>
          <a:p>
            <a:pPr lvl="1" indent="-342900">
              <a:buSzPts val="1800"/>
              <a:buChar char="●"/>
            </a:pPr>
            <a:r>
              <a:rPr lang="en" dirty="0"/>
              <a:t>Output content should be marked with time and contributors’ non-repudiable signatures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8" name="Picture 2">
            <a:hlinkClick r:id="rId5"/>
            <a:extLst>
              <a:ext uri="{FF2B5EF4-FFF2-40B4-BE49-F238E27FC236}">
                <a16:creationId xmlns:a16="http://schemas.microsoft.com/office/drawing/2014/main" id="{FB6E157D-10CA-3645-943A-CDF5B1F42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852" y="1935839"/>
            <a:ext cx="610238" cy="57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4A57AE-107D-8F4A-BE74-979F82014F10}"/>
              </a:ext>
            </a:extLst>
          </p:cNvPr>
          <p:cNvSpPr txBox="1"/>
          <p:nvPr/>
        </p:nvSpPr>
        <p:spPr>
          <a:xfrm>
            <a:off x="247302" y="4472604"/>
            <a:ext cx="4110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Image Source: </a:t>
            </a:r>
            <a:r>
              <a:rPr lang="en-US" sz="700" b="1" dirty="0"/>
              <a:t>A Blockchain-Based Notarization Service for Biomedical Knowledge Retrieval</a:t>
            </a:r>
            <a:endParaRPr lang="en-US" sz="700" dirty="0"/>
          </a:p>
          <a:p>
            <a:pPr algn="ctr"/>
            <a:r>
              <a:rPr lang="en-US" sz="700" dirty="0">
                <a:hlinkClick r:id="rId3"/>
              </a:rPr>
              <a:t>https://</a:t>
            </a:r>
            <a:r>
              <a:rPr lang="en-US" sz="700" dirty="0" err="1">
                <a:hlinkClick r:id="rId3"/>
              </a:rPr>
              <a:t>www.sciencedirect.com</a:t>
            </a:r>
            <a:r>
              <a:rPr lang="en-US" sz="700" dirty="0">
                <a:hlinkClick r:id="rId3"/>
              </a:rPr>
              <a:t>/science/article/</a:t>
            </a:r>
            <a:r>
              <a:rPr lang="en-US" sz="700" dirty="0" err="1">
                <a:hlinkClick r:id="rId3"/>
              </a:rPr>
              <a:t>pii</a:t>
            </a:r>
            <a:r>
              <a:rPr lang="en-US" sz="700" dirty="0">
                <a:hlinkClick r:id="rId3"/>
              </a:rPr>
              <a:t>/S2001037018300400</a:t>
            </a:r>
            <a:endParaRPr lang="en-TW" sz="700" dirty="0"/>
          </a:p>
        </p:txBody>
      </p:sp>
    </p:spTree>
    <p:extLst>
      <p:ext uri="{BB962C8B-B14F-4D97-AF65-F5344CB8AC3E}">
        <p14:creationId xmlns:p14="http://schemas.microsoft.com/office/powerpoint/2010/main" val="4084690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278407" y="448985"/>
            <a:ext cx="8506225" cy="510779"/>
          </a:xfrm>
          <a:noFill/>
        </p:spPr>
        <p:txBody>
          <a:bodyPr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Computing Architectures associated with Tools</a:t>
            </a:r>
            <a:endParaRPr lang="en-US" altLang="zh-TW" sz="24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8B9DC0-60D4-DD4E-89CB-638863279C90}"/>
              </a:ext>
            </a:extLst>
          </p:cNvPr>
          <p:cNvSpPr/>
          <p:nvPr/>
        </p:nvSpPr>
        <p:spPr>
          <a:xfrm>
            <a:off x="322773" y="2206935"/>
            <a:ext cx="8594957" cy="2571750"/>
          </a:xfrm>
          <a:prstGeom prst="rect">
            <a:avLst/>
          </a:prstGeom>
          <a:gradFill>
            <a:gsLst>
              <a:gs pos="0">
                <a:srgbClr val="002060"/>
              </a:gs>
              <a:gs pos="45000">
                <a:schemeClr val="bg1"/>
              </a:gs>
              <a:gs pos="52000">
                <a:schemeClr val="bg1"/>
              </a:gs>
              <a:gs pos="100000">
                <a:srgbClr val="FF0000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Concrete Implementation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09AD2C-1214-8049-BA44-A8A1B66EAA0D}"/>
              </a:ext>
            </a:extLst>
          </p:cNvPr>
          <p:cNvSpPr/>
          <p:nvPr/>
        </p:nvSpPr>
        <p:spPr>
          <a:xfrm>
            <a:off x="322773" y="1178907"/>
            <a:ext cx="8498453" cy="560935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47000">
                <a:schemeClr val="bg1"/>
              </a:gs>
              <a:gs pos="54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Abstract Specification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6E3635-ED45-E042-AA2D-C6881EA7316F}"/>
              </a:ext>
            </a:extLst>
          </p:cNvPr>
          <p:cNvGrpSpPr/>
          <p:nvPr/>
        </p:nvGrpSpPr>
        <p:grpSpPr>
          <a:xfrm>
            <a:off x="411505" y="2558558"/>
            <a:ext cx="8409720" cy="567337"/>
            <a:chOff x="315253" y="3295168"/>
            <a:chExt cx="8409720" cy="5673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CC11E4-FD25-6844-A89A-7B50C7DC80D4}"/>
                </a:ext>
              </a:extLst>
            </p:cNvPr>
            <p:cNvSpPr/>
            <p:nvPr/>
          </p:nvSpPr>
          <p:spPr>
            <a:xfrm>
              <a:off x="315253" y="3295168"/>
              <a:ext cx="4039378" cy="560935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7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Deterministic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DCA3FC-447B-3340-AABE-D9A1F849021C}"/>
                </a:ext>
              </a:extLst>
            </p:cNvPr>
            <p:cNvSpPr/>
            <p:nvPr/>
          </p:nvSpPr>
          <p:spPr>
            <a:xfrm>
              <a:off x="4789371" y="3301570"/>
              <a:ext cx="3935602" cy="560935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8000">
                  <a:schemeClr val="accent1">
                    <a:lumMod val="45000"/>
                    <a:lumOff val="55000"/>
                  </a:schemeClr>
                </a:gs>
                <a:gs pos="64000">
                  <a:schemeClr val="accent1">
                    <a:lumMod val="45000"/>
                    <a:lumOff val="55000"/>
                  </a:schemeClr>
                </a:gs>
                <a:gs pos="100000">
                  <a:srgbClr val="FF0000"/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Probabilistic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2D5A74F-6E07-8D48-A0E7-072DBEB94E92}"/>
              </a:ext>
            </a:extLst>
          </p:cNvPr>
          <p:cNvGrpSpPr/>
          <p:nvPr/>
        </p:nvGrpSpPr>
        <p:grpSpPr>
          <a:xfrm>
            <a:off x="409875" y="3329932"/>
            <a:ext cx="8419124" cy="576850"/>
            <a:chOff x="278407" y="2345549"/>
            <a:chExt cx="8419124" cy="57685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80B04B7-0A6F-3944-9C9A-DE00970D3997}"/>
                </a:ext>
              </a:extLst>
            </p:cNvPr>
            <p:cNvSpPr/>
            <p:nvPr/>
          </p:nvSpPr>
          <p:spPr>
            <a:xfrm>
              <a:off x="278407" y="2345550"/>
              <a:ext cx="2218904" cy="560935"/>
            </a:xfrm>
            <a:prstGeom prst="rect">
              <a:avLst/>
            </a:prstGeom>
            <a:gradFill flip="none" rotWithShape="1">
              <a:gsLst>
                <a:gs pos="0">
                  <a:srgbClr val="002060"/>
                </a:gs>
                <a:gs pos="16000">
                  <a:srgbClr val="002060"/>
                </a:gs>
                <a:gs pos="77000">
                  <a:srgbClr val="0070C0"/>
                </a:gs>
                <a:gs pos="100000">
                  <a:srgbClr val="00B0F0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Centralized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9F12CB-3B72-CA4D-BA0B-0D60D50E6804}"/>
                </a:ext>
              </a:extLst>
            </p:cNvPr>
            <p:cNvSpPr/>
            <p:nvPr/>
          </p:nvSpPr>
          <p:spPr>
            <a:xfrm>
              <a:off x="2584413" y="2345549"/>
              <a:ext cx="3805483" cy="560935"/>
            </a:xfrm>
            <a:prstGeom prst="rect">
              <a:avLst/>
            </a:prstGeom>
            <a:gradFill>
              <a:gsLst>
                <a:gs pos="0">
                  <a:srgbClr val="5E637B"/>
                </a:gs>
                <a:gs pos="48000">
                  <a:schemeClr val="bg1"/>
                </a:gs>
                <a:gs pos="53000">
                  <a:schemeClr val="bg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Hybrid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A27807-AE83-374D-A959-EA74FD88ADDC}"/>
                </a:ext>
              </a:extLst>
            </p:cNvPr>
            <p:cNvSpPr/>
            <p:nvPr/>
          </p:nvSpPr>
          <p:spPr>
            <a:xfrm>
              <a:off x="6478627" y="2361464"/>
              <a:ext cx="2218904" cy="56093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39000">
                  <a:srgbClr val="FFD9A9"/>
                </a:gs>
                <a:gs pos="77000">
                  <a:srgbClr val="DE866A"/>
                </a:gs>
                <a:gs pos="100000">
                  <a:srgbClr val="FF0000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Distributed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B36FB9-9A1E-9342-93BF-8C8E39F29345}"/>
              </a:ext>
            </a:extLst>
          </p:cNvPr>
          <p:cNvGrpSpPr/>
          <p:nvPr/>
        </p:nvGrpSpPr>
        <p:grpSpPr>
          <a:xfrm>
            <a:off x="419279" y="4084218"/>
            <a:ext cx="8409720" cy="562538"/>
            <a:chOff x="278407" y="1588670"/>
            <a:chExt cx="8409720" cy="56253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A271D1-D7F4-6644-AE04-622C706155E0}"/>
                </a:ext>
              </a:extLst>
            </p:cNvPr>
            <p:cNvSpPr/>
            <p:nvPr/>
          </p:nvSpPr>
          <p:spPr>
            <a:xfrm>
              <a:off x="278407" y="1590273"/>
              <a:ext cx="1465869" cy="560935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Single/Multi Core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F61064-26BC-A443-A80F-E8C813FDAECD}"/>
                </a:ext>
              </a:extLst>
            </p:cNvPr>
            <p:cNvSpPr/>
            <p:nvPr/>
          </p:nvSpPr>
          <p:spPr>
            <a:xfrm>
              <a:off x="2038785" y="1588670"/>
              <a:ext cx="1465869" cy="56093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Many Core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B80622B-9F34-0749-8B82-ACA1879B2600}"/>
                </a:ext>
              </a:extLst>
            </p:cNvPr>
            <p:cNvSpPr/>
            <p:nvPr/>
          </p:nvSpPr>
          <p:spPr>
            <a:xfrm>
              <a:off x="3706220" y="1588670"/>
              <a:ext cx="1465869" cy="5609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Single Site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E3B092D-7A6E-8D4B-A228-86D53A70C91A}"/>
                </a:ext>
              </a:extLst>
            </p:cNvPr>
            <p:cNvSpPr/>
            <p:nvPr/>
          </p:nvSpPr>
          <p:spPr>
            <a:xfrm>
              <a:off x="5473862" y="1588670"/>
              <a:ext cx="1465869" cy="5609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Multi Site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5B3DF5C-1260-434F-BC30-F5AD621EC678}"/>
                </a:ext>
              </a:extLst>
            </p:cNvPr>
            <p:cNvSpPr/>
            <p:nvPr/>
          </p:nvSpPr>
          <p:spPr>
            <a:xfrm>
              <a:off x="7222258" y="1588670"/>
              <a:ext cx="1465869" cy="56093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Many Site</a:t>
              </a:r>
            </a:p>
          </p:txBody>
        </p:sp>
      </p:grpSp>
      <p:sp>
        <p:nvSpPr>
          <p:cNvPr id="40" name="Curved Right Arrow 39">
            <a:extLst>
              <a:ext uri="{FF2B5EF4-FFF2-40B4-BE49-F238E27FC236}">
                <a16:creationId xmlns:a16="http://schemas.microsoft.com/office/drawing/2014/main" id="{F28338D0-A631-A14E-A36D-295AAC703D13}"/>
              </a:ext>
            </a:extLst>
          </p:cNvPr>
          <p:cNvSpPr/>
          <p:nvPr/>
        </p:nvSpPr>
        <p:spPr>
          <a:xfrm>
            <a:off x="3519590" y="1794274"/>
            <a:ext cx="131411" cy="3582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1" name="Curved Right Arrow 40">
            <a:extLst>
              <a:ext uri="{FF2B5EF4-FFF2-40B4-BE49-F238E27FC236}">
                <a16:creationId xmlns:a16="http://schemas.microsoft.com/office/drawing/2014/main" id="{A97B1122-84F0-7C4B-A064-5C7B8CF05E4A}"/>
              </a:ext>
            </a:extLst>
          </p:cNvPr>
          <p:cNvSpPr/>
          <p:nvPr/>
        </p:nvSpPr>
        <p:spPr>
          <a:xfrm rot="10800000">
            <a:off x="5614734" y="1764764"/>
            <a:ext cx="131411" cy="3582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4" name="Picture 2" descr="Devsecops-Illustretion-ICon-1">
            <a:hlinkClick r:id="rId4"/>
            <a:extLst>
              <a:ext uri="{FF2B5EF4-FFF2-40B4-BE49-F238E27FC236}">
                <a16:creationId xmlns:a16="http://schemas.microsoft.com/office/drawing/2014/main" id="{1C63E6B6-90C1-E542-AD35-405B4FAB4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4632" y="1722994"/>
            <a:ext cx="854734" cy="56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hlinkClick r:id="rId6"/>
            <a:extLst>
              <a:ext uri="{FF2B5EF4-FFF2-40B4-BE49-F238E27FC236}">
                <a16:creationId xmlns:a16="http://schemas.microsoft.com/office/drawing/2014/main" id="{A6A0325E-CA0A-D842-BB2E-E96B80D15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518" y="967021"/>
            <a:ext cx="586262" cy="39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hlinkClick r:id="rId8"/>
            <a:extLst>
              <a:ext uri="{FF2B5EF4-FFF2-40B4-BE49-F238E27FC236}">
                <a16:creationId xmlns:a16="http://schemas.microsoft.com/office/drawing/2014/main" id="{2F1F1B67-6366-2841-B174-E2F7F0F8C95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884" y="964880"/>
            <a:ext cx="895344" cy="381068"/>
          </a:xfrm>
          <a:prstGeom prst="rect">
            <a:avLst/>
          </a:prstGeom>
        </p:spPr>
      </p:pic>
      <p:pic>
        <p:nvPicPr>
          <p:cNvPr id="4" name="Picture 3">
            <a:hlinkClick r:id="rId10"/>
            <a:extLst>
              <a:ext uri="{FF2B5EF4-FFF2-40B4-BE49-F238E27FC236}">
                <a16:creationId xmlns:a16="http://schemas.microsoft.com/office/drawing/2014/main" id="{6E7CE2E2-2A28-CF49-B4F6-A07BAA274B0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333" y="960279"/>
            <a:ext cx="746456" cy="385669"/>
          </a:xfrm>
          <a:prstGeom prst="rect">
            <a:avLst/>
          </a:prstGeom>
        </p:spPr>
      </p:pic>
      <p:pic>
        <p:nvPicPr>
          <p:cNvPr id="42" name="Picture 41">
            <a:hlinkClick r:id="rId12"/>
            <a:extLst>
              <a:ext uri="{FF2B5EF4-FFF2-40B4-BE49-F238E27FC236}">
                <a16:creationId xmlns:a16="http://schemas.microsoft.com/office/drawing/2014/main" id="{F3226E5D-72E6-9042-B049-6697DB78029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832" y="1880628"/>
            <a:ext cx="897183" cy="8731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465DE-4B11-1848-942B-9AECB6BF3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F98D50-1D02-6040-947F-9B369624CF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5320" y="1880628"/>
            <a:ext cx="1491747" cy="86319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1175AA5-5274-6541-B0E6-C8C9E6D01FE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48" y="4627033"/>
            <a:ext cx="572930" cy="362092"/>
          </a:xfrm>
          <a:prstGeom prst="rect">
            <a:avLst/>
          </a:prstGeom>
        </p:spPr>
      </p:pic>
      <p:pic>
        <p:nvPicPr>
          <p:cNvPr id="46" name="Picture 45">
            <a:hlinkClick r:id="rId16"/>
            <a:extLst>
              <a:ext uri="{FF2B5EF4-FFF2-40B4-BE49-F238E27FC236}">
                <a16:creationId xmlns:a16="http://schemas.microsoft.com/office/drawing/2014/main" id="{45901194-B839-EE4B-88EF-0F32AD544E21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6261" y="4530327"/>
            <a:ext cx="437097" cy="48858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25704F4-2BB5-2D4A-B5E4-5BAD66A5684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318" y="4523210"/>
            <a:ext cx="548700" cy="522484"/>
          </a:xfrm>
          <a:prstGeom prst="rect">
            <a:avLst/>
          </a:prstGeom>
        </p:spPr>
      </p:pic>
      <p:pic>
        <p:nvPicPr>
          <p:cNvPr id="48" name="Picture 47">
            <a:hlinkClick r:id="rId19"/>
            <a:extLst>
              <a:ext uri="{FF2B5EF4-FFF2-40B4-BE49-F238E27FC236}">
                <a16:creationId xmlns:a16="http://schemas.microsoft.com/office/drawing/2014/main" id="{51847CF9-1E4D-0548-BD36-00035656AF3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6657" y="4540689"/>
            <a:ext cx="630283" cy="464292"/>
          </a:xfrm>
          <a:prstGeom prst="rect">
            <a:avLst/>
          </a:prstGeom>
        </p:spPr>
      </p:pic>
      <p:pic>
        <p:nvPicPr>
          <p:cNvPr id="50" name="Picture 49">
            <a:hlinkClick r:id="rId21"/>
            <a:extLst>
              <a:ext uri="{FF2B5EF4-FFF2-40B4-BE49-F238E27FC236}">
                <a16:creationId xmlns:a16="http://schemas.microsoft.com/office/drawing/2014/main" id="{C19B6101-FB3A-7D41-BBEB-AA38527B694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169" y="4486361"/>
            <a:ext cx="961660" cy="49741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8BA2B40-620B-764C-8D65-12128E479F52}"/>
              </a:ext>
            </a:extLst>
          </p:cNvPr>
          <p:cNvSpPr txBox="1"/>
          <p:nvPr/>
        </p:nvSpPr>
        <p:spPr>
          <a:xfrm>
            <a:off x="495231" y="4880191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Hackerspaces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A242FA-EDB2-A444-9868-96441832A659}"/>
              </a:ext>
            </a:extLst>
          </p:cNvPr>
          <p:cNvSpPr txBox="1"/>
          <p:nvPr/>
        </p:nvSpPr>
        <p:spPr>
          <a:xfrm>
            <a:off x="3489814" y="4891805"/>
            <a:ext cx="216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Super Computing Center</a:t>
            </a:r>
          </a:p>
        </p:txBody>
      </p:sp>
      <p:pic>
        <p:nvPicPr>
          <p:cNvPr id="20487" name="Picture 7" descr="NetLogo Desktop">
            <a:hlinkClick r:id="rId23"/>
            <a:extLst>
              <a:ext uri="{FF2B5EF4-FFF2-40B4-BE49-F238E27FC236}">
                <a16:creationId xmlns:a16="http://schemas.microsoft.com/office/drawing/2014/main" id="{1B75204A-1FC8-6848-96A9-793F39378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0290" y="3363911"/>
            <a:ext cx="560935" cy="56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9" name="Picture 9" descr="MS-DOS Apple II Microsoft FreeDOS, microsoft, text, logo png">
            <a:hlinkClick r:id="rId25"/>
            <a:extLst>
              <a:ext uri="{FF2B5EF4-FFF2-40B4-BE49-F238E27FC236}">
                <a16:creationId xmlns:a16="http://schemas.microsoft.com/office/drawing/2014/main" id="{6891195B-80AE-0945-8E0E-F731B3B98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231" y="3421815"/>
            <a:ext cx="510460" cy="3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1" name="Picture 11">
            <a:hlinkClick r:id="rId27"/>
            <a:extLst>
              <a:ext uri="{FF2B5EF4-FFF2-40B4-BE49-F238E27FC236}">
                <a16:creationId xmlns:a16="http://schemas.microsoft.com/office/drawing/2014/main" id="{2BCCF284-6030-1142-833D-244CF6F87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4987" y="2898631"/>
            <a:ext cx="747270" cy="51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hlinkClick r:id="rId29"/>
            <a:extLst>
              <a:ext uri="{FF2B5EF4-FFF2-40B4-BE49-F238E27FC236}">
                <a16:creationId xmlns:a16="http://schemas.microsoft.com/office/drawing/2014/main" id="{F94DC0B0-E983-9644-B78A-1D1E7F5D9336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1577" y="959312"/>
            <a:ext cx="254835" cy="3900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C2DBC5-9894-EB48-8B82-964F8B463727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214" y="973986"/>
            <a:ext cx="1192390" cy="3900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724468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Organized Activities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4988B889-9A1F-7645-A745-40B5E0B8E0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229" y="3436967"/>
            <a:ext cx="2739787" cy="1553487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0479EED1-85CE-C54F-81E2-8A7506677F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294" y="2048082"/>
            <a:ext cx="2485655" cy="117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7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Reason about Namespace Rigorously?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C56980DD-9662-3C46-BC5A-F87859C95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658" y="1242077"/>
            <a:ext cx="4415625" cy="3586861"/>
          </a:xfrm>
          <a:prstGeom prst="rect">
            <a:avLst/>
          </a:prstGeom>
        </p:spPr>
      </p:pic>
      <p:pic>
        <p:nvPicPr>
          <p:cNvPr id="1026" name="Picture 2" descr="Image for post">
            <a:hlinkClick r:id="rId5"/>
            <a:extLst>
              <a:ext uri="{FF2B5EF4-FFF2-40B4-BE49-F238E27FC236}">
                <a16:creationId xmlns:a16="http://schemas.microsoft.com/office/drawing/2014/main" id="{3296A38D-EF61-1C46-BBE3-64F4F90F6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593" y="2829993"/>
            <a:ext cx="2654894" cy="223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BD98D9-CFCF-844D-B920-24A6B409EEC1}"/>
              </a:ext>
            </a:extLst>
          </p:cNvPr>
          <p:cNvGrpSpPr/>
          <p:nvPr/>
        </p:nvGrpSpPr>
        <p:grpSpPr>
          <a:xfrm>
            <a:off x="1112400" y="1055469"/>
            <a:ext cx="2654894" cy="1774524"/>
            <a:chOff x="1187970" y="1133475"/>
            <a:chExt cx="2654894" cy="1774524"/>
          </a:xfrm>
        </p:grpSpPr>
        <p:pic>
          <p:nvPicPr>
            <p:cNvPr id="1028" name="Picture 4" descr="Image for post">
              <a:hlinkClick r:id="rId7"/>
              <a:extLst>
                <a:ext uri="{FF2B5EF4-FFF2-40B4-BE49-F238E27FC236}">
                  <a16:creationId xmlns:a16="http://schemas.microsoft.com/office/drawing/2014/main" id="{85DD23F6-4A1D-394D-BDC2-7A5FB5AFB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970" y="1133475"/>
              <a:ext cx="2654894" cy="1493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58D0C6-7B0C-F14F-BA6D-21E99EA0F808}"/>
                </a:ext>
              </a:extLst>
            </p:cNvPr>
            <p:cNvSpPr txBox="1"/>
            <p:nvPr/>
          </p:nvSpPr>
          <p:spPr>
            <a:xfrm>
              <a:off x="1341057" y="2661778"/>
              <a:ext cx="23487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/>
                <a:t>The K Framework &amp; Formal Verification Efforts in the Blockchain Space</a:t>
              </a:r>
            </a:p>
            <a:p>
              <a:r>
                <a:rPr lang="en-US" sz="500" dirty="0"/>
                <a:t>B</a:t>
              </a:r>
              <a:r>
                <a:rPr lang="en-TW" sz="500" dirty="0"/>
                <a:t>y </a:t>
              </a:r>
              <a:r>
                <a:rPr lang="en-US" sz="500" dirty="0">
                  <a:hlinkClick r:id="rId9"/>
                </a:rPr>
                <a:t>Ola Kohut</a:t>
              </a:r>
              <a:endParaRPr lang="en-TW" sz="5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7ADE66-5E4E-784D-9C32-393324719B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96854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644084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Energy Production and Distribution"/>
          <p:cNvSpPr txBox="1">
            <a:spLocks noGrp="1"/>
          </p:cNvSpPr>
          <p:nvPr>
            <p:ph type="title"/>
          </p:nvPr>
        </p:nvSpPr>
        <p:spPr>
          <a:xfrm>
            <a:off x="1643286" y="163320"/>
            <a:ext cx="5857427" cy="58898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Cognitive Learning Program that utilizes Contemporary Tools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210504-A414-9E4C-B15B-DD776C30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56" y="1194247"/>
            <a:ext cx="8055088" cy="31616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1CE24-EF24-E344-BBEA-7853DA8B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83318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438307"/>
            <a:ext cx="3837000" cy="4552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Having discussed Smart City applications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An ideal application of Cybernetics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Scale sensitive application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A way to reflect collective consciousness</a:t>
            </a:r>
          </a:p>
          <a:p>
            <a:pPr lvl="2" indent="-342900">
              <a:buSzPts val="1800"/>
              <a:buChar char="●"/>
            </a:pPr>
            <a:r>
              <a:rPr lang="en" dirty="0"/>
              <a:t>Lead into our discussion today, on AI and its social impacts.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CA52165-987A-F645-A3D7-28B1DE3E23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00" y="1988151"/>
            <a:ext cx="2483581" cy="1862686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942AE23-2579-8042-A5F2-5B11270F68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7446" y="2254321"/>
            <a:ext cx="1817055" cy="2408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7891E2-F7B9-9148-B761-55EED0922978}"/>
              </a:ext>
            </a:extLst>
          </p:cNvPr>
          <p:cNvSpPr txBox="1"/>
          <p:nvPr/>
        </p:nvSpPr>
        <p:spPr>
          <a:xfrm>
            <a:off x="392148" y="4490685"/>
            <a:ext cx="3501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</a:t>
            </a:r>
          </a:p>
          <a:p>
            <a:r>
              <a:rPr lang="en-US" dirty="0">
                <a:hlinkClick r:id="rId3"/>
              </a:rPr>
              <a:t>Ask Ethan: Is Spacetime Really A Fabric?</a:t>
            </a:r>
            <a:endParaRPr lang="en-US" dirty="0"/>
          </a:p>
          <a:p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F7D8D-50FD-BD43-BEA6-6954B006870A}"/>
              </a:ext>
            </a:extLst>
          </p:cNvPr>
          <p:cNvSpPr txBox="1"/>
          <p:nvPr/>
        </p:nvSpPr>
        <p:spPr>
          <a:xfrm>
            <a:off x="340012" y="3913604"/>
            <a:ext cx="20749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Identify a desired scope of your cognitive actions ...</a:t>
            </a:r>
          </a:p>
          <a:p>
            <a:endParaRPr lang="en-TW" sz="1050" dirty="0"/>
          </a:p>
        </p:txBody>
      </p:sp>
    </p:spTree>
    <p:extLst>
      <p:ext uri="{BB962C8B-B14F-4D97-AF65-F5344CB8AC3E}">
        <p14:creationId xmlns:p14="http://schemas.microsoft.com/office/powerpoint/2010/main" val="4160719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 Being Truly Educated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483031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Prof. Noam Chomsky: the founder of modern cognitive sciences.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3BF90F59-A846-CC4D-936B-CF519793A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808" y="1173909"/>
            <a:ext cx="4742382" cy="31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30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Language choices influence your </a:t>
            </a:r>
            <a:r>
              <a:rPr lang="en-US" dirty="0">
                <a:solidFill>
                  <a:srgbClr val="FF0000"/>
                </a:solidFill>
              </a:rPr>
              <a:t>Cognitive Foundation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BA2C73A7-1E34-7344-8269-D857D483C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64" y="1131527"/>
            <a:ext cx="5501671" cy="3566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1B4A8-E0A6-F54B-B236-A9D1FFE49DC5}"/>
              </a:ext>
            </a:extLst>
          </p:cNvPr>
          <p:cNvSpPr txBox="1"/>
          <p:nvPr/>
        </p:nvSpPr>
        <p:spPr>
          <a:xfrm>
            <a:off x="3140490" y="4739090"/>
            <a:ext cx="2863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/RKK7wGAYP6k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8984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1937949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Knowledge Representation in Topology</a:t>
            </a:r>
            <a:br>
              <a:rPr lang="en-TW" dirty="0"/>
            </a:br>
            <a:r>
              <a:rPr lang="en-TW" sz="1400" dirty="0"/>
              <a:t>(the trick of converting a problem to a simple domain and back)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A563D842-A00F-8546-95C2-F3DF13584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562" y="1312943"/>
            <a:ext cx="4790875" cy="304565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8B15229-F69A-A940-97C0-41D28CE735A9}"/>
              </a:ext>
            </a:extLst>
          </p:cNvPr>
          <p:cNvSpPr txBox="1"/>
          <p:nvPr/>
        </p:nvSpPr>
        <p:spPr>
          <a:xfrm>
            <a:off x="2387748" y="4653819"/>
            <a:ext cx="4368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Youtube Link: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/8YDw4YxT-FM?t=398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1187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Homeomorphisms as a way to establish Equivalence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15229-F69A-A940-97C0-41D28CE735A9}"/>
              </a:ext>
            </a:extLst>
          </p:cNvPr>
          <p:cNvSpPr txBox="1"/>
          <p:nvPr/>
        </p:nvSpPr>
        <p:spPr>
          <a:xfrm>
            <a:off x="2387748" y="4653819"/>
            <a:ext cx="4602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and Text Source: </a:t>
            </a:r>
            <a:r>
              <a:rPr lang="en-US" dirty="0">
                <a:hlinkClick r:id="rId3"/>
              </a:rPr>
              <a:t>https://youtu.be/VOKgMJEc_ro</a:t>
            </a:r>
            <a:endParaRPr lang="en-TW" dirty="0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D5380F9B-8C0A-0E4A-99D6-1A79505E9F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278" y="1017725"/>
            <a:ext cx="2808116" cy="1775030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97D6AD0E-314F-1846-8179-7DB4FAB28B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611" y="2888187"/>
            <a:ext cx="2826783" cy="1775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100F46-122A-9745-B6C0-552D883DB0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0972" y="1008327"/>
            <a:ext cx="2827370" cy="1775030"/>
          </a:xfrm>
          <a:prstGeom prst="rect">
            <a:avLst/>
          </a:prstGeom>
        </p:spPr>
      </p:pic>
      <p:pic>
        <p:nvPicPr>
          <p:cNvPr id="9" name="Picture 8">
            <a:hlinkClick r:id="rId9"/>
            <a:extLst>
              <a:ext uri="{FF2B5EF4-FFF2-40B4-BE49-F238E27FC236}">
                <a16:creationId xmlns:a16="http://schemas.microsoft.com/office/drawing/2014/main" id="{669D0A1B-D4B5-8449-957E-908A16C8BA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225" y="984891"/>
            <a:ext cx="749127" cy="470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E6132-C595-2744-8F4B-C8C347F5B93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4336" y="2126800"/>
            <a:ext cx="1690327" cy="1061192"/>
          </a:xfrm>
          <a:prstGeom prst="rect">
            <a:avLst/>
          </a:prstGeom>
        </p:spPr>
      </p:pic>
      <p:pic>
        <p:nvPicPr>
          <p:cNvPr id="12" name="Picture 11">
            <a:hlinkClick r:id="rId12"/>
            <a:extLst>
              <a:ext uri="{FF2B5EF4-FFF2-40B4-BE49-F238E27FC236}">
                <a16:creationId xmlns:a16="http://schemas.microsoft.com/office/drawing/2014/main" id="{C15644BB-E37B-BD44-8907-4F686618976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342" y="1008327"/>
            <a:ext cx="2349822" cy="1475225"/>
          </a:xfrm>
          <a:prstGeom prst="rect">
            <a:avLst/>
          </a:prstGeom>
        </p:spPr>
      </p:pic>
      <p:pic>
        <p:nvPicPr>
          <p:cNvPr id="13" name="Picture 12">
            <a:hlinkClick r:id="rId14"/>
            <a:extLst>
              <a:ext uri="{FF2B5EF4-FFF2-40B4-BE49-F238E27FC236}">
                <a16:creationId xmlns:a16="http://schemas.microsoft.com/office/drawing/2014/main" id="{02F7A52A-9422-314F-A2AF-8AEA811F20B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249" y="2171274"/>
            <a:ext cx="1690328" cy="1061192"/>
          </a:xfrm>
          <a:prstGeom prst="rect">
            <a:avLst/>
          </a:prstGeom>
        </p:spPr>
      </p:pic>
      <p:pic>
        <p:nvPicPr>
          <p:cNvPr id="14" name="Picture 13">
            <a:hlinkClick r:id="rId16"/>
            <a:extLst>
              <a:ext uri="{FF2B5EF4-FFF2-40B4-BE49-F238E27FC236}">
                <a16:creationId xmlns:a16="http://schemas.microsoft.com/office/drawing/2014/main" id="{BFBF250A-CE3C-314C-B17B-8BFB8191BF6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4651" y="2373971"/>
            <a:ext cx="2366389" cy="1485626"/>
          </a:xfrm>
          <a:prstGeom prst="rect">
            <a:avLst/>
          </a:prstGeom>
        </p:spPr>
      </p:pic>
      <p:pic>
        <p:nvPicPr>
          <p:cNvPr id="15" name="Picture 14">
            <a:hlinkClick r:id="rId18"/>
            <a:extLst>
              <a:ext uri="{FF2B5EF4-FFF2-40B4-BE49-F238E27FC236}">
                <a16:creationId xmlns:a16="http://schemas.microsoft.com/office/drawing/2014/main" id="{97024FBB-F6F8-5B4F-84D0-0F290F33CAA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1315" y="3013710"/>
            <a:ext cx="2545765" cy="1598239"/>
          </a:xfrm>
          <a:prstGeom prst="rect">
            <a:avLst/>
          </a:prstGeom>
        </p:spPr>
      </p:pic>
      <p:pic>
        <p:nvPicPr>
          <p:cNvPr id="16" name="Picture 15">
            <a:hlinkClick r:id="rId20"/>
            <a:extLst>
              <a:ext uri="{FF2B5EF4-FFF2-40B4-BE49-F238E27FC236}">
                <a16:creationId xmlns:a16="http://schemas.microsoft.com/office/drawing/2014/main" id="{E7B9D3C0-DE41-904B-A4BA-3F13B8B63DC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3214" y="3562998"/>
            <a:ext cx="1604136" cy="100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67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3D8F96-A924-A044-951F-FFD0C5FC9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673894"/>
            <a:ext cx="8520600" cy="1110244"/>
          </a:xfrm>
        </p:spPr>
        <p:txBody>
          <a:bodyPr/>
          <a:lstStyle/>
          <a:p>
            <a:pPr algn="ctr"/>
            <a:r>
              <a:rPr lang="en-TW" dirty="0"/>
              <a:t>Computationally-Enhanced</a:t>
            </a:r>
            <a:br>
              <a:rPr lang="en-TW" dirty="0"/>
            </a:br>
            <a:r>
              <a:rPr lang="en-TW" dirty="0"/>
              <a:t> Cognitive Foundation</a:t>
            </a:r>
            <a:br>
              <a:rPr lang="en-TW" dirty="0"/>
            </a:br>
            <a:br>
              <a:rPr lang="en-TW" dirty="0"/>
            </a:br>
            <a:r>
              <a:rPr lang="en-TW" sz="1600" dirty="0"/>
              <a:t>Transcending the Boundaries of </a:t>
            </a:r>
            <a:br>
              <a:rPr lang="en-TW" sz="1600" dirty="0"/>
            </a:br>
            <a:r>
              <a:rPr lang="en-TW" sz="1600" dirty="0"/>
              <a:t>Human, Machines, and Knowledge Disciplines</a:t>
            </a:r>
            <a:endParaRPr lang="en-TW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712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QFT: T</a:t>
            </a:r>
            <a:r>
              <a:rPr lang="en-US" dirty="0"/>
              <a:t>h</a:t>
            </a:r>
            <a:r>
              <a:rPr lang="en" dirty="0"/>
              <a:t>e Most Successful T</a:t>
            </a:r>
            <a:r>
              <a:rPr lang="en-US" dirty="0"/>
              <a:t>h</a:t>
            </a:r>
            <a:r>
              <a:rPr lang="en" dirty="0" err="1"/>
              <a:t>eory</a:t>
            </a:r>
            <a:r>
              <a:rPr lang="en" dirty="0"/>
              <a:t> So Far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3398844" y="4441531"/>
            <a:ext cx="268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Youtube Channel: </a:t>
            </a:r>
            <a:r>
              <a:rPr lang="en-TW" dirty="0">
                <a:hlinkClick r:id="rId3"/>
              </a:rPr>
              <a:t>ZAP Physics</a:t>
            </a:r>
            <a:endParaRPr lang="en-TW" dirty="0"/>
          </a:p>
        </p:txBody>
      </p: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CF80B703-BE61-5046-BD00-F275138E0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95" y="1722119"/>
            <a:ext cx="3905105" cy="2421601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4745D317-B8AE-9A4D-81B3-EE1310232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520" y="1392655"/>
            <a:ext cx="3802845" cy="235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03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Series on Renormalization Theory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2936776" y="4486621"/>
            <a:ext cx="3270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Youtube Channel: </a:t>
            </a:r>
            <a:r>
              <a:rPr lang="en-TW" dirty="0">
                <a:hlinkClick r:id="rId3"/>
              </a:rPr>
              <a:t>Complexity Explorer</a:t>
            </a:r>
            <a:endParaRPr lang="en-TW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EEE92B6-6105-8A46-95BF-91186743E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191" y="1281967"/>
            <a:ext cx="4840656" cy="300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34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foundation of math as programming languages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3802397" y="448662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Prof. </a:t>
            </a:r>
            <a:r>
              <a:rPr lang="en-TW" dirty="0">
                <a:hlinkClick r:id="rId3"/>
              </a:rPr>
              <a:t>Robert Harper</a:t>
            </a:r>
            <a:endParaRPr lang="en-TW" dirty="0"/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D9E07E91-5D5D-4F4C-8D8A-91DD19777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488" y="1116531"/>
            <a:ext cx="4045023" cy="32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63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First and Second Order Cybernetics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81D6753-60B2-7C4A-87A6-9A60BE525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109" y="1200957"/>
            <a:ext cx="3683782" cy="32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Spa</a:t>
            </a:r>
            <a:r>
              <a:rPr lang="en-US" dirty="0"/>
              <a:t>cetime</a:t>
            </a:r>
            <a:r>
              <a:rPr dirty="0"/>
              <a:t> Representations</a:t>
            </a:r>
            <a:r>
              <a:rPr lang="en-US" dirty="0"/>
              <a:t> for a Collective Conscious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69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Intervention and Counterfactual are Higher-order Functions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15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795006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The required resources to conduct your work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Existing theories, methodologies, and guiding principles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Tools and Data sources that can help reduce uncertainty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Detailed budget in terms of data assets, monetary terms, and supporting personnel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49BC8-2528-7744-9B7E-F4F026D56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746" y="2155460"/>
            <a:ext cx="1159642" cy="1815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56350E-26BB-1C4A-BD24-E2A3266C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831" y="2155460"/>
            <a:ext cx="1280780" cy="1815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27037D-C2DD-4A49-8EE2-9119F9682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58" y="2155461"/>
            <a:ext cx="1183513" cy="1815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AA6763-E15C-AF43-B3C7-220B756B442A}"/>
              </a:ext>
            </a:extLst>
          </p:cNvPr>
          <p:cNvSpPr txBox="1"/>
          <p:nvPr/>
        </p:nvSpPr>
        <p:spPr>
          <a:xfrm>
            <a:off x="638838" y="4050562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A3EB8-AEA6-3643-8C96-81BCCDDE25D9}"/>
              </a:ext>
            </a:extLst>
          </p:cNvPr>
          <p:cNvSpPr txBox="1"/>
          <p:nvPr/>
        </p:nvSpPr>
        <p:spPr>
          <a:xfrm>
            <a:off x="2021424" y="4050564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31B257-E314-D84E-AB03-35C034B5EA87}"/>
              </a:ext>
            </a:extLst>
          </p:cNvPr>
          <p:cNvSpPr txBox="1"/>
          <p:nvPr/>
        </p:nvSpPr>
        <p:spPr>
          <a:xfrm>
            <a:off x="3136582" y="4050561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890069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CA799D-47BD-D442-ABB7-0C09E163B7F2}"/>
              </a:ext>
            </a:extLst>
          </p:cNvPr>
          <p:cNvSpPr/>
          <p:nvPr/>
        </p:nvSpPr>
        <p:spPr>
          <a:xfrm>
            <a:off x="351829" y="1843002"/>
            <a:ext cx="8372475" cy="2576250"/>
          </a:xfrm>
          <a:prstGeom prst="round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140F60-F199-0B47-A0A3-696AF8A317C0}"/>
              </a:ext>
            </a:extLst>
          </p:cNvPr>
          <p:cNvSpPr/>
          <p:nvPr/>
        </p:nvSpPr>
        <p:spPr>
          <a:xfrm>
            <a:off x="192883" y="140707"/>
            <a:ext cx="8690369" cy="4407959"/>
          </a:xfrm>
          <a:prstGeom prst="roundRect">
            <a:avLst/>
          </a:prstGeom>
          <a:noFill/>
          <a:ln w="1270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>
              <a:buClrTx/>
            </a:pPr>
            <a:r>
              <a:rPr lang="en-US" sz="1800" kern="1200" dirty="0">
                <a:solidFill>
                  <a:prstClr val="white"/>
                </a:solidFill>
                <a:latin typeface="Bank Gothic Medium" pitchFamily="2" charset="77"/>
              </a:rPr>
              <a:t>  </a:t>
            </a:r>
            <a:r>
              <a:rPr lang="en-US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</a:rPr>
              <a:t>Context:</a:t>
            </a:r>
            <a:r>
              <a:rPr lang="en-US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/>
              </a:rPr>
              <a:t> </a:t>
            </a:r>
            <a:r>
              <a:rPr lang="en-US" sz="1500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</a:rPr>
              <a:t>Modern Technologies challenges the cognitive capacities of human and human societies.</a:t>
            </a:r>
          </a:p>
        </p:txBody>
      </p:sp>
      <p:sp>
        <p:nvSpPr>
          <p:cNvPr id="16" name="Up Arrow Callout 15">
            <a:extLst>
              <a:ext uri="{FF2B5EF4-FFF2-40B4-BE49-F238E27FC236}">
                <a16:creationId xmlns:a16="http://schemas.microsoft.com/office/drawing/2014/main" id="{539ACF8A-CC1B-D74D-AD85-EC95C380BD9D}"/>
              </a:ext>
            </a:extLst>
          </p:cNvPr>
          <p:cNvSpPr/>
          <p:nvPr/>
        </p:nvSpPr>
        <p:spPr>
          <a:xfrm>
            <a:off x="226812" y="4419252"/>
            <a:ext cx="8690371" cy="677726"/>
          </a:xfrm>
          <a:prstGeom prst="upArrowCallout">
            <a:avLst>
              <a:gd name="adj1" fmla="val 34375"/>
              <a:gd name="adj2" fmla="val 26581"/>
              <a:gd name="adj3" fmla="val 25000"/>
              <a:gd name="adj4" fmla="val 6497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buClrTx/>
            </a:pPr>
            <a:r>
              <a:rPr lang="en-US" sz="1800" b="1" kern="1200" dirty="0">
                <a:solidFill>
                  <a:prstClr val="white"/>
                </a:solidFill>
                <a:latin typeface="Bank Gothic Medium" pitchFamily="2" charset="77"/>
              </a:rPr>
              <a:t>Boundary Conditions: </a:t>
            </a:r>
            <a:r>
              <a:rPr lang="en-US" sz="1500" kern="1200" dirty="0">
                <a:solidFill>
                  <a:prstClr val="white"/>
                </a:solidFill>
                <a:latin typeface="Avenir Next Condensed Ultra Lig" panose="020B0206020202020204" pitchFamily="34" charset="77"/>
              </a:rPr>
              <a:t>Personal willingness to adopt a new cognitive foundation, and intensity of practicing this new skill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B797ED-6D6C-5C43-9049-A76597349798}"/>
              </a:ext>
            </a:extLst>
          </p:cNvPr>
          <p:cNvGrpSpPr/>
          <p:nvPr/>
        </p:nvGrpSpPr>
        <p:grpSpPr>
          <a:xfrm>
            <a:off x="962303" y="761484"/>
            <a:ext cx="7795935" cy="934407"/>
            <a:chOff x="657225" y="-878650"/>
            <a:chExt cx="10844209" cy="1245876"/>
          </a:xfrm>
          <a:solidFill>
            <a:schemeClr val="bg2">
              <a:lumMod val="9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A15C0B-94FA-FF49-84C1-2FCC951AA7EF}"/>
                </a:ext>
              </a:extLst>
            </p:cNvPr>
            <p:cNvSpPr/>
            <p:nvPr/>
          </p:nvSpPr>
          <p:spPr>
            <a:xfrm>
              <a:off x="657226" y="-878650"/>
              <a:ext cx="10844208" cy="52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r>
                <a:rPr lang="en-US" sz="1800" b="1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Goal</a:t>
              </a:r>
              <a:r>
                <a:rPr lang="en-US" sz="18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:</a:t>
              </a:r>
              <a:r>
                <a:rPr lang="en-US" sz="135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/>
                </a:rPr>
                <a:t>   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Provide a </a:t>
              </a:r>
              <a:r>
                <a:rPr lang="en-US" sz="1500" b="1" kern="1200" dirty="0">
                  <a:solidFill>
                    <a:srgbClr val="FF0000"/>
                  </a:solidFill>
                  <a:latin typeface="Avenir Next Condensed Ultra Lig" panose="020B0206020202020204" pitchFamily="34" charset="77"/>
                </a:rPr>
                <a:t>methodical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 cognitive framework to leverage contemporary technologies and cognitive science content.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98E993-187D-6A49-AEA1-4565DC852C36}"/>
                </a:ext>
              </a:extLst>
            </p:cNvPr>
            <p:cNvSpPr/>
            <p:nvPr/>
          </p:nvSpPr>
          <p:spPr>
            <a:xfrm>
              <a:off x="657225" y="-157638"/>
              <a:ext cx="10844208" cy="52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r>
                <a:rPr lang="en-US" sz="1800" b="1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Success Criteria</a:t>
              </a:r>
              <a:r>
                <a:rPr lang="en-US" sz="18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: 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Enable students to utilize cognitive methods and tools, while measuring learning outcomes accordingly.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2FACB6D-DDDD-A845-9E0E-5EE7957F73C2}"/>
              </a:ext>
            </a:extLst>
          </p:cNvPr>
          <p:cNvSpPr/>
          <p:nvPr/>
        </p:nvSpPr>
        <p:spPr>
          <a:xfrm>
            <a:off x="524423" y="2085575"/>
            <a:ext cx="2435110" cy="21856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800" b="1" kern="1200" dirty="0">
                <a:solidFill>
                  <a:srgbClr val="FF0000"/>
                </a:solidFill>
                <a:latin typeface="Bank Gothic Medium" pitchFamily="2" charset="77"/>
              </a:rPr>
              <a:t>Outputs</a:t>
            </a: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Cognitive Science Report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 Summarize your </a:t>
            </a:r>
            <a:r>
              <a:rPr lang="en-US" sz="1100" b="1" i="1" u="sng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methods</a:t>
            </a:r>
          </a:p>
          <a:p>
            <a:pPr defTabSz="685800">
              <a:buClrTx/>
            </a:pPr>
            <a:endParaRPr lang="en-US" sz="1100" b="1" i="1" u="sng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Digitally published Learning Reports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Behavioral Data (on </a:t>
            </a:r>
            <a:r>
              <a:rPr lang="en-US" sz="1100" b="1" i="1" u="sng" kern="1200" dirty="0" err="1">
                <a:solidFill>
                  <a:schemeClr val="bg1"/>
                </a:solidFill>
                <a:latin typeface="Avenir Next Condensed Ultra Lig" panose="020B0206020202020204" pitchFamily="34" charset="77"/>
              </a:rPr>
              <a:t>MediaWiki</a:t>
            </a: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)</a:t>
            </a:r>
          </a:p>
          <a:p>
            <a:pPr defTabSz="685800">
              <a:buClrTx/>
            </a:pPr>
            <a:endParaRPr lang="en-US" sz="1100" b="1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Personally chosen </a:t>
            </a:r>
            <a:r>
              <a:rPr lang="en-US" sz="1100" b="1" i="1" u="sng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application</a:t>
            </a: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areas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Biology, Physics, Math, Literature, Social Science, Arts, …</a:t>
            </a:r>
            <a:r>
              <a:rPr lang="en-US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	</a:t>
            </a: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</p:txBody>
      </p:sp>
      <p:sp>
        <p:nvSpPr>
          <p:cNvPr id="8" name="标注: 左箭头 7">
            <a:extLst>
              <a:ext uri="{FF2B5EF4-FFF2-40B4-BE49-F238E27FC236}">
                <a16:creationId xmlns:a16="http://schemas.microsoft.com/office/drawing/2014/main" id="{B49D726A-9084-4489-8362-DA1BF7515187}"/>
              </a:ext>
            </a:extLst>
          </p:cNvPr>
          <p:cNvSpPr/>
          <p:nvPr/>
        </p:nvSpPr>
        <p:spPr>
          <a:xfrm>
            <a:off x="2977930" y="2085574"/>
            <a:ext cx="2863988" cy="2185681"/>
          </a:xfrm>
          <a:prstGeom prst="leftArrowCallout">
            <a:avLst>
              <a:gd name="adj1" fmla="val 19247"/>
              <a:gd name="adj2" fmla="val 28225"/>
              <a:gd name="adj3" fmla="val 16489"/>
              <a:gd name="adj4" fmla="val 85875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CN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  <a:ea typeface="等线" panose="02010600030101010101" pitchFamily="2" charset="-122"/>
              </a:rPr>
              <a:t>Activated Processes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1. Course Preparation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Content and Process design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2. Learning Program Execution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16 week exercise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3. Program Refinement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Continuous Adjustments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Periodic Refinements</a:t>
            </a:r>
          </a:p>
          <a:p>
            <a:pPr algn="ctr" defTabSz="685800">
              <a:buClrTx/>
            </a:pPr>
            <a:endParaRPr lang="zh-CN" altLang="en-US" sz="135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6" name="标注: 左箭头 25">
            <a:extLst>
              <a:ext uri="{FF2B5EF4-FFF2-40B4-BE49-F238E27FC236}">
                <a16:creationId xmlns:a16="http://schemas.microsoft.com/office/drawing/2014/main" id="{4E10D089-3256-4491-B03A-1A24B9835436}"/>
              </a:ext>
            </a:extLst>
          </p:cNvPr>
          <p:cNvSpPr/>
          <p:nvPr/>
        </p:nvSpPr>
        <p:spPr>
          <a:xfrm>
            <a:off x="5866388" y="2085574"/>
            <a:ext cx="2646676" cy="2185681"/>
          </a:xfrm>
          <a:prstGeom prst="leftArrowCallout">
            <a:avLst>
              <a:gd name="adj1" fmla="val 19247"/>
              <a:gd name="adj2" fmla="val 28225"/>
              <a:gd name="adj3" fmla="val 14747"/>
              <a:gd name="adj4" fmla="val 85875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altLang="zh-CN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  <a:ea typeface="等线" panose="02010600030101010101" pitchFamily="2" charset="-122"/>
              </a:rPr>
              <a:t>Inputs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Curricular Structure</a:t>
            </a:r>
          </a:p>
          <a:p>
            <a:pPr defTabSz="685800">
              <a:buClrTx/>
            </a:pP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Coherent with university-level curriculum design</a:t>
            </a:r>
            <a:endParaRPr lang="en-US" altLang="zh-CN" sz="1200" b="1" kern="1200" dirty="0">
              <a:solidFill>
                <a:schemeClr val="bg1"/>
              </a:solidFill>
              <a:latin typeface="Avenir Next Condensed Ultra Lig" panose="020B0206020202020204" pitchFamily="34" charset="77"/>
              <a:ea typeface="等线" panose="02010600030101010101" pitchFamily="2" charset="-122"/>
            </a:endParaRP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Content Data</a:t>
            </a:r>
          </a:p>
          <a:p>
            <a:pPr defTabSz="685800">
              <a:buClrTx/>
            </a:pP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A time-oriented knowledge(data) representation framework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Meta Data Formats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</a:t>
            </a: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Logic Model(OKRS), Learning Report Format, Universal Resource Locators </a:t>
            </a:r>
          </a:p>
          <a:p>
            <a:pPr algn="ctr" defTabSz="685800">
              <a:buClrTx/>
            </a:pPr>
            <a:endParaRPr lang="zh-CN" altLang="en-US" sz="135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33" name="Picture 2" descr="Objectives and key results | qilo Blog">
            <a:hlinkClick r:id="rId3"/>
            <a:extLst>
              <a:ext uri="{FF2B5EF4-FFF2-40B4-BE49-F238E27FC236}">
                <a16:creationId xmlns:a16="http://schemas.microsoft.com/office/drawing/2014/main" id="{192010C8-E58C-E14A-950E-C1276BF13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82" b="100000" l="5102" r="91837">
                        <a14:foregroundMark x1="49490" y1="9804" x2="49490" y2="9804"/>
                        <a14:foregroundMark x1="49490" y1="5882" x2="49490" y2="5882"/>
                        <a14:foregroundMark x1="91837" y1="49020" x2="91837" y2="49020"/>
                        <a14:foregroundMark x1="5102" y1="49510" x2="5102" y2="49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5720" y="761484"/>
            <a:ext cx="413637" cy="4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Objectives and key results | qilo Blog">
            <a:hlinkClick r:id="rId3"/>
            <a:extLst>
              <a:ext uri="{FF2B5EF4-FFF2-40B4-BE49-F238E27FC236}">
                <a16:creationId xmlns:a16="http://schemas.microsoft.com/office/drawing/2014/main" id="{BAC5C58A-C9E2-6E43-89A3-A0E935904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52" b="89565" l="4580" r="91603">
                        <a14:foregroundMark x1="48855" y1="50000" x2="48855" y2="50000"/>
                        <a14:foregroundMark x1="89313" y1="48261" x2="89313" y2="48261"/>
                        <a14:foregroundMark x1="90076" y1="45652" x2="90076" y2="45652"/>
                        <a14:foregroundMark x1="90076" y1="45652" x2="90076" y2="45652"/>
                        <a14:foregroundMark x1="90076" y1="40000" x2="90076" y2="40000"/>
                        <a14:foregroundMark x1="90076" y1="40000" x2="90076" y2="40000"/>
                        <a14:foregroundMark x1="90076" y1="37391" x2="90076" y2="37391"/>
                        <a14:foregroundMark x1="90076" y1="37391" x2="90076" y2="37391"/>
                        <a14:foregroundMark x1="90076" y1="32609" x2="90076" y2="32609"/>
                        <a14:foregroundMark x1="90076" y1="32174" x2="90076" y2="32174"/>
                        <a14:foregroundMark x1="89313" y1="29565" x2="89313" y2="29565"/>
                        <a14:foregroundMark x1="90076" y1="60870" x2="90076" y2="60870"/>
                        <a14:foregroundMark x1="90076" y1="60870" x2="90076" y2="60870"/>
                        <a14:foregroundMark x1="90840" y1="56522" x2="90840" y2="56522"/>
                        <a14:foregroundMark x1="90840" y1="56522" x2="90840" y2="56522"/>
                        <a14:foregroundMark x1="90840" y1="54783" x2="90840" y2="54783"/>
                        <a14:foregroundMark x1="92366" y1="53913" x2="92366" y2="53913"/>
                        <a14:foregroundMark x1="4580" y1="68261" x2="4580" y2="68261"/>
                        <a14:foregroundMark x1="4580" y1="68261" x2="4580" y2="68261"/>
                        <a14:foregroundMark x1="43511" y1="6087" x2="43511" y2="6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4423" y="1255684"/>
            <a:ext cx="245980" cy="43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577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6FE60-EE2C-554E-9BE7-D18725CF4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619" y="950976"/>
            <a:ext cx="5353696" cy="3933803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03178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Inputs for Collective Cognizance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C2350-EE44-104E-8D16-A20760561955}"/>
              </a:ext>
            </a:extLst>
          </p:cNvPr>
          <p:cNvSpPr txBox="1"/>
          <p:nvPr/>
        </p:nvSpPr>
        <p:spPr>
          <a:xfrm>
            <a:off x="238548" y="1462195"/>
            <a:ext cx="50770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domain-independent knowledge model (curriculum data) for</a:t>
            </a:r>
          </a:p>
          <a:p>
            <a:r>
              <a:rPr lang="en-US" dirty="0"/>
              <a:t>learning organizations with data collection tools and</a:t>
            </a:r>
          </a:p>
          <a:p>
            <a:r>
              <a:rPr lang="en-US" dirty="0"/>
              <a:t>statistical data analysis practices (</a:t>
            </a:r>
            <a:r>
              <a:rPr lang="en-US" dirty="0">
                <a:solidFill>
                  <a:srgbClr val="FF0000"/>
                </a:solidFill>
              </a:rPr>
              <a:t>namespace management</a:t>
            </a:r>
            <a:r>
              <a:rPr lang="en-US" dirty="0"/>
              <a:t>)</a:t>
            </a:r>
            <a:endParaRPr lang="en-TW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75181-9EAC-EF45-8FA4-143F38627F24}"/>
              </a:ext>
            </a:extLst>
          </p:cNvPr>
          <p:cNvSpPr txBox="1"/>
          <p:nvPr/>
        </p:nvSpPr>
        <p:spPr>
          <a:xfrm>
            <a:off x="311700" y="2790278"/>
            <a:ext cx="37593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Knowledge Content Data such as</a:t>
            </a:r>
          </a:p>
          <a:p>
            <a:r>
              <a:rPr lang="en-US" dirty="0">
                <a:solidFill>
                  <a:schemeClr val="tx1"/>
                </a:solidFill>
              </a:rPr>
              <a:t>Biology, Physics/Chemistry, Math/Computing</a:t>
            </a:r>
          </a:p>
          <a:p>
            <a:r>
              <a:rPr lang="en-US" dirty="0">
                <a:solidFill>
                  <a:schemeClr val="tx1"/>
                </a:solidFill>
              </a:rPr>
              <a:t>To be taught in ”schools”.</a:t>
            </a:r>
            <a:endParaRPr lang="en-TW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F8CE6-1B6F-6A45-880E-2EAE5D651CAA}"/>
              </a:ext>
            </a:extLst>
          </p:cNvPr>
          <p:cNvSpPr txBox="1"/>
          <p:nvPr/>
        </p:nvSpPr>
        <p:spPr>
          <a:xfrm>
            <a:off x="311700" y="3998131"/>
            <a:ext cx="3865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consistent format to be shared by all content</a:t>
            </a:r>
          </a:p>
          <a:p>
            <a:r>
              <a:rPr lang="en-US" dirty="0"/>
              <a:t>publishers in the community.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64A91D-7CAA-3846-ADF8-228B357558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8" name="Picture 2">
            <a:hlinkClick r:id="rId4"/>
            <a:extLst>
              <a:ext uri="{FF2B5EF4-FFF2-40B4-BE49-F238E27FC236}">
                <a16:creationId xmlns:a16="http://schemas.microsoft.com/office/drawing/2014/main" id="{00717961-703E-4C47-9A58-C57B26982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5620" y="3910947"/>
            <a:ext cx="596280" cy="56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hlinkClick r:id="rId6"/>
            <a:extLst>
              <a:ext uri="{FF2B5EF4-FFF2-40B4-BE49-F238E27FC236}">
                <a16:creationId xmlns:a16="http://schemas.microsoft.com/office/drawing/2014/main" id="{C3070A1D-52B4-A240-9568-3144D6462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3128" y="2618558"/>
            <a:ext cx="436853" cy="11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hlinkClick r:id="rId8"/>
            <a:extLst>
              <a:ext uri="{FF2B5EF4-FFF2-40B4-BE49-F238E27FC236}">
                <a16:creationId xmlns:a16="http://schemas.microsoft.com/office/drawing/2014/main" id="{B4112327-6EA1-424C-9CB4-A6691B7F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3133" y="2771642"/>
            <a:ext cx="671409" cy="76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hlinkClick r:id="rId10"/>
            <a:extLst>
              <a:ext uri="{FF2B5EF4-FFF2-40B4-BE49-F238E27FC236}">
                <a16:creationId xmlns:a16="http://schemas.microsoft.com/office/drawing/2014/main" id="{13AB3392-B9D4-C44A-AD15-45C1C6E1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7682" y="2925973"/>
            <a:ext cx="823476" cy="48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20BD54-9E82-3F46-9E47-A51115656F5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986" y="1094765"/>
            <a:ext cx="626868" cy="8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40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r>
              <a:rPr lang="en-US" sz="1800" dirty="0"/>
              <a:t>Introduce Balanced Strategy Map (BSM) by Kristy Wong</a:t>
            </a:r>
            <a:br>
              <a:rPr lang="en-US" sz="1800" dirty="0"/>
            </a:br>
            <a:r>
              <a:rPr lang="en-US" sz="1800" dirty="0"/>
              <a:t>A new kind of Logic Model</a:t>
            </a:r>
            <a:r>
              <a:rPr lang="zh-CN" altLang="en-US" sz="1800" dirty="0"/>
              <a:t> </a:t>
            </a:r>
            <a:r>
              <a:rPr lang="en-US" altLang="zh-CN" sz="1800" dirty="0"/>
              <a:t>&amp; a variant of OKRs (Spring 2020)</a:t>
            </a:r>
            <a:endParaRPr lang="en-US" sz="1800" dirty="0"/>
          </a:p>
        </p:txBody>
      </p:sp>
      <p:pic>
        <p:nvPicPr>
          <p:cNvPr id="3" name="图片 2" descr="Untitled_Artwork (1)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5827" y="1060314"/>
            <a:ext cx="5688305" cy="34411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0288-5D71-C74E-A3BE-811C4355F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8" y="1060314"/>
            <a:ext cx="2427374" cy="344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38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Energy Production and Distribution"/>
          <p:cNvSpPr txBox="1">
            <a:spLocks noGrp="1"/>
          </p:cNvSpPr>
          <p:nvPr>
            <p:ph type="title"/>
          </p:nvPr>
        </p:nvSpPr>
        <p:spPr>
          <a:xfrm>
            <a:off x="1643286" y="163320"/>
            <a:ext cx="5857427" cy="58898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000" dirty="0"/>
              <a:t>2018 International Summer Program @ Tsinghua</a:t>
            </a:r>
            <a:br>
              <a:rPr lang="en-US" sz="2000" dirty="0"/>
            </a:br>
            <a:r>
              <a:rPr lang="en-US" sz="2000" dirty="0"/>
              <a:t>Experience a publishing workflow using DevOps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1B973-6A92-2344-9BBC-80658F037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2020" y="1553458"/>
            <a:ext cx="1964519" cy="2769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431FF-1F1A-114D-A36B-CAB4280D70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162" y="1573792"/>
            <a:ext cx="3899936" cy="2748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B1B8FA-4F47-AA49-9420-73B7BB6C86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80" y="1573792"/>
            <a:ext cx="2138560" cy="27691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DA8316-BC0C-6D46-897A-9D25F14348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05207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7B3409A6-9B24-0540-B8F5-9B3575D71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6164" y="2417735"/>
            <a:ext cx="3200380" cy="242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is AI challenging the Status Quo?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INDUSTRIALIZED </a:t>
            </a:r>
            <a:r>
              <a:rPr lang="en" b="1" dirty="0"/>
              <a:t>Communication</a:t>
            </a:r>
            <a:r>
              <a:rPr lang="en" dirty="0"/>
              <a:t> and </a:t>
            </a:r>
            <a:r>
              <a:rPr lang="en" b="1" dirty="0"/>
              <a:t>Control</a:t>
            </a:r>
            <a:r>
              <a:rPr lang="en" dirty="0"/>
              <a:t> CHALLENGED THE BOUNDARY OF HUMAN COGNITIVE POWERS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THE </a:t>
            </a:r>
            <a:r>
              <a:rPr lang="en" dirty="0">
                <a:solidFill>
                  <a:srgbClr val="FF0000"/>
                </a:solidFill>
              </a:rPr>
              <a:t>SPEED</a:t>
            </a:r>
            <a:r>
              <a:rPr lang="en" dirty="0"/>
              <a:t> OF CHANGES EXCEEDS MENTAL CAPACITY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Societal Implosion &amp; Globalized Chaos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Incoherent minds and body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	overwhelmed by new knowledge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	lost of self-worth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A9C1C-0F39-A74C-9235-C811BCEE0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as the ticking clock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864011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lockspeed of infrastructure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Societal </a:t>
            </a:r>
            <a:r>
              <a:rPr lang="en-US" dirty="0" err="1"/>
              <a:t>C</a:t>
            </a:r>
            <a:r>
              <a:rPr dirty="0" err="1"/>
              <a:t>lockspeed</a:t>
            </a:r>
            <a:r>
              <a:rPr dirty="0"/>
              <a:t> </a:t>
            </a:r>
            <a:r>
              <a:rPr lang="en-US" dirty="0"/>
              <a:t>determines how People Think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70F63B-D0E9-7445-900C-4B497186A5AE}"/>
              </a:ext>
            </a:extLst>
          </p:cNvPr>
          <p:cNvGrpSpPr/>
          <p:nvPr/>
        </p:nvGrpSpPr>
        <p:grpSpPr>
          <a:xfrm>
            <a:off x="381965" y="1299050"/>
            <a:ext cx="4941241" cy="3239538"/>
            <a:chOff x="381965" y="1299050"/>
            <a:chExt cx="4941241" cy="32395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EE3F41-2AA0-9042-B7BB-1872C258F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965" y="1299050"/>
              <a:ext cx="4941241" cy="3239538"/>
            </a:xfrm>
            <a:prstGeom prst="rect">
              <a:avLst/>
            </a:prstGeom>
          </p:spPr>
        </p:pic>
        <p:pic>
          <p:nvPicPr>
            <p:cNvPr id="3" name="Picture 2">
              <a:hlinkClick r:id="rId3"/>
              <a:extLst>
                <a:ext uri="{FF2B5EF4-FFF2-40B4-BE49-F238E27FC236}">
                  <a16:creationId xmlns:a16="http://schemas.microsoft.com/office/drawing/2014/main" id="{28FB030F-F15A-6E47-8A43-6D8BAA6A2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3524" y="2245251"/>
              <a:ext cx="1981923" cy="1314741"/>
            </a:xfrm>
            <a:prstGeom prst="rect">
              <a:avLst/>
            </a:prstGeom>
          </p:spPr>
        </p:pic>
      </p:grpSp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7C23AE7F-5191-4049-B185-8CEDDD53F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427" y="1209251"/>
            <a:ext cx="2273300" cy="3581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209A2-66F6-924E-A6B7-5E07B4DC5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5041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0153" y="490023"/>
            <a:ext cx="6948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4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The thesis: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Processing data through a single universal learning algorithm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—</a:t>
            </a:r>
            <a:r>
              <a: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can get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all the knowledge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from the past, the present, and the future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		Pedro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Domingos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, TMA, P. 25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Bill Gates recommended this book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in 2016 Code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Han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9002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311700" y="368116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Speed is the </a:t>
            </a:r>
            <a:r>
              <a:rPr lang="en-US" dirty="0">
                <a:solidFill>
                  <a:srgbClr val="FF0000"/>
                </a:solidFill>
              </a:rPr>
              <a:t>Dominant</a:t>
            </a:r>
            <a:r>
              <a:rPr lang="en-US" dirty="0"/>
              <a:t> factor in Decision Making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F02F0F-CE1E-1F4F-B59F-35DB15056D0E}"/>
              </a:ext>
            </a:extLst>
          </p:cNvPr>
          <p:cNvSpPr txBox="1"/>
          <p:nvPr/>
        </p:nvSpPr>
        <p:spPr>
          <a:xfrm>
            <a:off x="764375" y="1556087"/>
            <a:ext cx="7615249" cy="19697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3200" dirty="0"/>
              <a:t>A NEW </a:t>
            </a:r>
            <a:r>
              <a:rPr lang="en-US" sz="3200" dirty="0">
                <a:solidFill>
                  <a:srgbClr val="FF0000"/>
                </a:solidFill>
              </a:rPr>
              <a:t>Cognitive Foundation </a:t>
            </a:r>
            <a:r>
              <a:rPr lang="en-US" sz="3200" dirty="0"/>
              <a:t>is needed to enable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Sufficiently FAST </a:t>
            </a:r>
          </a:p>
          <a:p>
            <a:pPr algn="ctr"/>
            <a:r>
              <a:rPr lang="en-US" sz="3200" dirty="0"/>
              <a:t>collective learning!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017C9-25B3-B24C-9E12-4F9228010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8772" y="2083554"/>
            <a:ext cx="1633694" cy="2571750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DE8150E2-40F7-824D-A9E4-FA80B148F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44" y="1983784"/>
            <a:ext cx="2349477" cy="2851688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50493593-9661-CE42-A044-AC37F3487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321" y="3617224"/>
            <a:ext cx="3595606" cy="10380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90953-60C2-C841-A70E-9A4A411ED3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 dirty="0"/>
          </a:p>
        </p:txBody>
      </p:sp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6944C98D-DC61-3544-816E-D6AD510BB3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99" y="2776369"/>
            <a:ext cx="2417325" cy="16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65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311700" y="232347"/>
            <a:ext cx="8520600" cy="78537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World has changed …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Ways to conduct business have changed … 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464B78-B3A3-7641-844B-F73B7C6AE7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E47CE2C-BA8B-8D47-9BF4-C9155D38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34" y="1574335"/>
            <a:ext cx="4774850" cy="3284165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402BE092-9A60-C84C-8A4F-5CED207A95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1308" y="1173345"/>
            <a:ext cx="3012932" cy="3012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5F919-8288-CC44-9F97-726E2C25F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273" y="2385632"/>
            <a:ext cx="1331015" cy="744971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2326E826-7CA8-7141-BE3A-68F0EC0DBE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455" y="2122820"/>
            <a:ext cx="4055452" cy="2571750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ADC3104B-25EB-D944-9F69-EEE4065F9C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3711" y="1173345"/>
            <a:ext cx="3100289" cy="1966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88B3A0-5E70-D645-B237-455D2A3C7C49}"/>
              </a:ext>
            </a:extLst>
          </p:cNvPr>
          <p:cNvSpPr txBox="1"/>
          <p:nvPr/>
        </p:nvSpPr>
        <p:spPr>
          <a:xfrm>
            <a:off x="5515762" y="4704611"/>
            <a:ext cx="3478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1"/>
              </a:rPr>
              <a:t>https://</a:t>
            </a:r>
            <a:r>
              <a:rPr lang="en-US" dirty="0" err="1">
                <a:hlinkClick r:id="rId11"/>
              </a:rPr>
              <a:t>en.wikipedia.org</a:t>
            </a:r>
            <a:r>
              <a:rPr lang="en-US" dirty="0">
                <a:hlinkClick r:id="rId11"/>
              </a:rPr>
              <a:t>/wiki/</a:t>
            </a:r>
            <a:r>
              <a:rPr lang="en-US" dirty="0" err="1">
                <a:hlinkClick r:id="rId11"/>
              </a:rPr>
              <a:t>George_Hotz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01980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(build)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(stage)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(deploy)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19748634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(build)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(stage)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101941813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Blockchain, Distributed Ledger Technologies"/>
          <p:cNvSpPr txBox="1">
            <a:spLocks noGrp="1"/>
          </p:cNvSpPr>
          <p:nvPr>
            <p:ph type="title"/>
          </p:nvPr>
        </p:nvSpPr>
        <p:spPr>
          <a:xfrm>
            <a:off x="731519" y="233559"/>
            <a:ext cx="7680960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dirty="0"/>
              <a:t>Blockchain, Distributed Ledger Technologies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uses Time-</a:t>
            </a:r>
            <a:r>
              <a:rPr lang="en-US" dirty="0" err="1">
                <a:solidFill>
                  <a:srgbClr val="FF0000"/>
                </a:solidFill>
              </a:rPr>
              <a:t>stsamp</a:t>
            </a:r>
            <a:r>
              <a:rPr lang="en-US" dirty="0">
                <a:solidFill>
                  <a:srgbClr val="FF0000"/>
                </a:solidFill>
              </a:rPr>
              <a:t> to create Trust-worthy Data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DF6612F-8CDA-9B48-98BE-3E457EFA81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984" y="1179760"/>
            <a:ext cx="6332031" cy="3638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1B845-A625-DD4F-BC86-900C936D4B5B}"/>
              </a:ext>
            </a:extLst>
          </p:cNvPr>
          <p:cNvSpPr txBox="1"/>
          <p:nvPr/>
        </p:nvSpPr>
        <p:spPr>
          <a:xfrm>
            <a:off x="2651760" y="4818083"/>
            <a:ext cx="42495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https://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www.investopedia.com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/terms/b/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blockchain.asp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FE2C6-CA63-B743-B632-5833FB65D59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lang="en" smtClean="0"/>
              <a:pPr/>
              <a:t>44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189024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6728209"/>
              </p:ext>
            </p:extLst>
          </p:nvPr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4653702"/>
              </p:ext>
            </p:extLst>
          </p:nvPr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9998261"/>
              </p:ext>
            </p:extLst>
          </p:nvPr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303750"/>
              </p:ext>
            </p:extLst>
          </p:nvPr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16722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mart Contract on Istio Platf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F0000"/>
                </a:solidFill>
              </a:rPr>
              <a:t>Smart</a:t>
            </a:r>
            <a:r>
              <a:rPr dirty="0"/>
              <a:t> Contract </a:t>
            </a:r>
            <a:r>
              <a:rPr lang="en-US" dirty="0"/>
              <a:t>with Observable Historical Data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0EF5A39-569D-8943-A5DF-F355BB20D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04" y="1444626"/>
            <a:ext cx="5650992" cy="3173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B910C4-CED5-094D-B7B9-8D9568290FC0}"/>
              </a:ext>
            </a:extLst>
          </p:cNvPr>
          <p:cNvSpPr txBox="1"/>
          <p:nvPr/>
        </p:nvSpPr>
        <p:spPr>
          <a:xfrm>
            <a:off x="2375886" y="4790651"/>
            <a:ext cx="4392228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ISDA: International Swaps and Derivatives Association 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BE29-BEB0-EB43-AC4F-D2D508D63B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72582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43214C-02AD-4847-9470-7A7F15F6B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85" y="966121"/>
            <a:ext cx="2582256" cy="3824531"/>
          </a:xfrm>
          <a:prstGeom prst="rect">
            <a:avLst/>
          </a:prstGeom>
        </p:spPr>
      </p:pic>
      <p:pic>
        <p:nvPicPr>
          <p:cNvPr id="2050" name="Picture 2">
            <a:hlinkClick r:id="rId4"/>
            <a:extLst>
              <a:ext uri="{FF2B5EF4-FFF2-40B4-BE49-F238E27FC236}">
                <a16:creationId xmlns:a16="http://schemas.microsoft.com/office/drawing/2014/main" id="{8573E9AF-66B3-674A-9030-00DB2C86B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03135" y="0"/>
            <a:ext cx="180409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6"/>
            <a:extLst>
              <a:ext uri="{FF2B5EF4-FFF2-40B4-BE49-F238E27FC236}">
                <a16:creationId xmlns:a16="http://schemas.microsoft.com/office/drawing/2014/main" id="{CA0D8775-54D2-EA4C-A1C5-55B3B1CCC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3114" y="966121"/>
            <a:ext cx="3037771" cy="38245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D5220-63A2-C74E-8105-6F72B08F5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 dirty="0"/>
          </a:p>
        </p:txBody>
      </p:sp>
      <p:sp>
        <p:nvSpPr>
          <p:cNvPr id="828" name="Legal Algorithms"/>
          <p:cNvSpPr txBox="1">
            <a:spLocks noGrp="1"/>
          </p:cNvSpPr>
          <p:nvPr>
            <p:ph type="title"/>
          </p:nvPr>
        </p:nvSpPr>
        <p:spPr>
          <a:xfrm>
            <a:off x="1239864" y="133110"/>
            <a:ext cx="5939285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sz="2400" dirty="0"/>
              <a:t>Legal Algorithms</a:t>
            </a:r>
            <a:r>
              <a:rPr lang="en-US" sz="2400" dirty="0"/>
              <a:t> in Pentland’s new book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a New Economy is coming …</a:t>
            </a:r>
            <a:endParaRPr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85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A822DA0-94CD-C240-A784-732D0985087B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999" y="1080309"/>
            <a:ext cx="1224230" cy="9390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776325" y="2150061"/>
            <a:ext cx="2752928" cy="1785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85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522614" y="2153413"/>
            <a:ext cx="2905169" cy="2082171"/>
            <a:chOff x="2674000" y="3011471"/>
            <a:chExt cx="2752928" cy="3104541"/>
          </a:xfrm>
          <a:solidFill>
            <a:schemeClr val="bg1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Library of 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82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6729" y="4489901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5238" y="4460124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4041" y="4466928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348350" y="1919060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2902889">
            <a:off x="3485796" y="3233567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 rot="10800000">
            <a:off x="4452127" y="3573764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8076787">
            <a:off x="5585402" y="3183759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Line Callout 2 2">
            <a:extLst>
              <a:ext uri="{FF2B5EF4-FFF2-40B4-BE49-F238E27FC236}">
                <a16:creationId xmlns:a16="http://schemas.microsoft.com/office/drawing/2014/main" id="{70B7FD84-5A0B-5C4D-95E2-1C0B7CC400B2}"/>
              </a:ext>
            </a:extLst>
          </p:cNvPr>
          <p:cNvSpPr/>
          <p:nvPr/>
        </p:nvSpPr>
        <p:spPr>
          <a:xfrm>
            <a:off x="6347460" y="1080309"/>
            <a:ext cx="1242753" cy="83875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7912"/>
              <a:gd name="adj6" fmla="val -131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Decision for Data Asset Transaction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AED1FD24-C516-D84A-9431-568A53C9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23" y="261007"/>
            <a:ext cx="8520600" cy="572700"/>
          </a:xfrm>
        </p:spPr>
        <p:txBody>
          <a:bodyPr/>
          <a:lstStyle/>
          <a:p>
            <a:pPr algn="ctr"/>
            <a:r>
              <a:rPr lang="en-TW" dirty="0">
                <a:solidFill>
                  <a:schemeClr val="bg1"/>
                </a:solidFill>
              </a:rPr>
              <a:t>A Proposed “AI” Orchestration Architecture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F453D88-D284-E04C-BBDF-947A5B062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561" y="340711"/>
            <a:ext cx="3474982" cy="39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77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would your gain by taking this Course?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39859C-7DCE-C14F-A54A-5EBC90E69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90454" y="330003"/>
            <a:ext cx="6363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Master Algorithm with Five Elements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60130" y="4800404"/>
            <a:ext cx="48387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5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</p:spTree>
    <p:extLst>
      <p:ext uri="{BB962C8B-B14F-4D97-AF65-F5344CB8AC3E}">
        <p14:creationId xmlns:p14="http://schemas.microsoft.com/office/powerpoint/2010/main" val="1891125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you had been following this course…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Elevate Students’ Knowledge Orchestration Strategies up to the level of </a:t>
            </a:r>
            <a:r>
              <a:rPr lang="en-US" dirty="0">
                <a:solidFill>
                  <a:srgbClr val="FF0000"/>
                </a:solidFill>
              </a:rPr>
              <a:t>necessity</a:t>
            </a:r>
            <a:r>
              <a:rPr lang="en-US" dirty="0"/>
              <a:t> presented by contemporary industrial complex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/>
              <a:t>	</a:t>
            </a:r>
            <a:r>
              <a:rPr lang="en" dirty="0"/>
              <a:t>A foundational learning strategy that will continue to work as technologies progresses and complexity/entropy increases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" dirty="0"/>
              <a:t>	Knowing the essence of data management under a dynamic context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" dirty="0"/>
              <a:t>	Knowing how namespace management strategies and tools can be used to manage any projects (version control)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F570F3-3699-EC44-A978-68FB3786B2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88149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549400" y="84960"/>
            <a:ext cx="4045200" cy="5739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8190" y="1078361"/>
            <a:ext cx="8278310" cy="39120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Artificial Intelligence (AI) is shaping a foundation of collective consciousness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Communication and Control increased the </a:t>
            </a:r>
            <a:r>
              <a:rPr lang="en" b="1" i="1" dirty="0"/>
              <a:t>density</a:t>
            </a:r>
            <a:r>
              <a:rPr lang="en" dirty="0"/>
              <a:t> and </a:t>
            </a:r>
            <a:r>
              <a:rPr lang="en" b="1" i="1" dirty="0"/>
              <a:t>accuracy</a:t>
            </a:r>
            <a:r>
              <a:rPr lang="en" dirty="0"/>
              <a:t> of governance</a:t>
            </a:r>
          </a:p>
          <a:p>
            <a:pPr lvl="2" indent="-342900">
              <a:buSzPts val="1800"/>
              <a:buChar char="●"/>
            </a:pPr>
            <a:r>
              <a:rPr lang="en" dirty="0"/>
              <a:t>Pearl’s Intervention and Counter-Factual made </a:t>
            </a:r>
            <a:r>
              <a:rPr lang="en" b="1" i="1" dirty="0"/>
              <a:t>intent</a:t>
            </a:r>
            <a:r>
              <a:rPr lang="en" dirty="0"/>
              <a:t> and </a:t>
            </a:r>
            <a:r>
              <a:rPr lang="en" b="1" i="1" dirty="0"/>
              <a:t>alternatives</a:t>
            </a:r>
            <a:r>
              <a:rPr lang="en" dirty="0"/>
              <a:t> representable</a:t>
            </a:r>
          </a:p>
          <a:p>
            <a:pPr lvl="2" indent="-342900">
              <a:buSzPts val="1800"/>
              <a:buChar char="●"/>
            </a:pPr>
            <a:r>
              <a:rPr lang="en" dirty="0"/>
              <a:t>Cybernetics can be considered as an organizing principle for </a:t>
            </a:r>
            <a:r>
              <a:rPr lang="en" b="1" i="1" dirty="0"/>
              <a:t>intent</a:t>
            </a:r>
            <a:r>
              <a:rPr lang="en" dirty="0"/>
              <a:t> and </a:t>
            </a:r>
            <a:r>
              <a:rPr lang="en" b="1" i="1" dirty="0"/>
              <a:t>alternatives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Globally time-stamped data is becoming the new medium for Trust</a:t>
            </a:r>
          </a:p>
          <a:p>
            <a:pPr lvl="2" indent="-342900">
              <a:buSzPts val="1800"/>
              <a:buChar char="●"/>
            </a:pPr>
            <a:r>
              <a:rPr lang="en" dirty="0"/>
              <a:t>Time-stamped Data provides a </a:t>
            </a:r>
            <a:r>
              <a:rPr lang="en" b="1" i="1" dirty="0"/>
              <a:t>Naming Convention</a:t>
            </a:r>
            <a:r>
              <a:rPr lang="en" dirty="0"/>
              <a:t> to transform all Data Types into Lattice/Partially Ordered Set as a kind of Trust worthy and Universal </a:t>
            </a:r>
            <a:r>
              <a:rPr lang="en"/>
              <a:t>Data Asset</a:t>
            </a:r>
            <a:endParaRPr lang="en" dirty="0"/>
          </a:p>
          <a:p>
            <a:pPr lvl="2" indent="-342900">
              <a:buSzPts val="1800"/>
              <a:buChar char="●"/>
            </a:pPr>
            <a:r>
              <a:rPr lang="en" dirty="0"/>
              <a:t>Trust-worthy Data and Universally Applicable AI creates new societal orders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2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F224971-3D86-224A-8C89-F3EF4B96722F}"/>
              </a:ext>
            </a:extLst>
          </p:cNvPr>
          <p:cNvSpPr/>
          <p:nvPr/>
        </p:nvSpPr>
        <p:spPr>
          <a:xfrm>
            <a:off x="3139440" y="1463983"/>
            <a:ext cx="2827020" cy="2841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B4A1A3-3A80-BC4A-B252-85FDF75F662C}"/>
              </a:ext>
            </a:extLst>
          </p:cNvPr>
          <p:cNvSpPr/>
          <p:nvPr/>
        </p:nvSpPr>
        <p:spPr>
          <a:xfrm>
            <a:off x="3657600" y="2006620"/>
            <a:ext cx="1790700" cy="1755063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extBox 1"/>
          <p:cNvSpPr txBox="1"/>
          <p:nvPr/>
        </p:nvSpPr>
        <p:spPr>
          <a:xfrm>
            <a:off x="1772904" y="161825"/>
            <a:ext cx="5598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</a:t>
            </a:r>
            <a:r>
              <a:rPr lang="en-US" sz="2800" kern="1200" dirty="0">
                <a:solidFill>
                  <a:schemeClr val="tx1"/>
                </a:solidFill>
                <a:latin typeface="Calibri"/>
                <a:ea typeface="+mn-ea"/>
              </a:rPr>
              <a:t>Allegory of the Master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 Algorithm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94420" y="4789928"/>
            <a:ext cx="44958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6</a:t>
            </a:fld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Han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054530-5007-3B43-8287-B6A79ED96D4B}"/>
              </a:ext>
            </a:extLst>
          </p:cNvPr>
          <p:cNvSpPr txBox="1"/>
          <p:nvPr/>
        </p:nvSpPr>
        <p:spPr>
          <a:xfrm>
            <a:off x="308045" y="1134004"/>
            <a:ext cx="24716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The Allegory of a Smart City</a:t>
            </a:r>
            <a:r>
              <a:rPr lang="zh-CN" altLang="en-US" dirty="0"/>
              <a:t> </a:t>
            </a:r>
            <a:r>
              <a:rPr lang="en-US" altLang="zh-CN" dirty="0"/>
              <a:t>made of 3 concentric circles and occupied by 5 tribes: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56A5B-BC2A-0145-A1F6-FAF92CD78AA5}"/>
              </a:ext>
            </a:extLst>
          </p:cNvPr>
          <p:cNvSpPr txBox="1"/>
          <p:nvPr/>
        </p:nvSpPr>
        <p:spPr>
          <a:xfrm>
            <a:off x="689894" y="94697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TW" dirty="0"/>
              <a:t>寓言</a:t>
            </a:r>
            <a:r>
              <a:rPr lang="zh-CN" altLang="en-US" dirty="0"/>
              <a:t>）</a:t>
            </a:r>
            <a:endParaRPr lang="en-TW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7A3053-F083-C541-A584-AF3BDED2D254}"/>
              </a:ext>
            </a:extLst>
          </p:cNvPr>
          <p:cNvSpPr txBox="1"/>
          <p:nvPr/>
        </p:nvSpPr>
        <p:spPr>
          <a:xfrm>
            <a:off x="308044" y="2059697"/>
            <a:ext cx="24716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Circles: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FFC000"/>
                </a:solidFill>
              </a:rPr>
              <a:t>Optimization (Search)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0070C0"/>
                </a:solidFill>
              </a:rPr>
              <a:t>Evaluation (Assessment and Rewrite)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92D050"/>
                </a:solidFill>
              </a:rPr>
              <a:t>Representation  (</a:t>
            </a:r>
            <a:r>
              <a:rPr lang="en-US" altLang="zh-CN" dirty="0" err="1">
                <a:solidFill>
                  <a:srgbClr val="92D050"/>
                </a:solidFill>
              </a:rPr>
              <a:t>NsM</a:t>
            </a:r>
            <a:r>
              <a:rPr lang="en-US" altLang="zh-CN" dirty="0">
                <a:solidFill>
                  <a:srgbClr val="92D050"/>
                </a:solidFill>
              </a:rPr>
              <a:t>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44404F-E894-044D-9140-0FE54EE24738}"/>
              </a:ext>
            </a:extLst>
          </p:cNvPr>
          <p:cNvSpPr/>
          <p:nvPr/>
        </p:nvSpPr>
        <p:spPr>
          <a:xfrm>
            <a:off x="4018244" y="2355777"/>
            <a:ext cx="1066800" cy="1048769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DAE802-B1B3-E44A-83C0-1FD08FF81716}"/>
              </a:ext>
            </a:extLst>
          </p:cNvPr>
          <p:cNvSpPr/>
          <p:nvPr/>
        </p:nvSpPr>
        <p:spPr>
          <a:xfrm>
            <a:off x="4376501" y="2706231"/>
            <a:ext cx="350287" cy="3680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DB56B1-77DD-A94A-A377-A3AFD1110E69}"/>
              </a:ext>
            </a:extLst>
          </p:cNvPr>
          <p:cNvSpPr txBox="1"/>
          <p:nvPr/>
        </p:nvSpPr>
        <p:spPr>
          <a:xfrm>
            <a:off x="4333475" y="2757052"/>
            <a:ext cx="436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500" dirty="0"/>
              <a:t>Master </a:t>
            </a:r>
          </a:p>
          <a:p>
            <a:pPr algn="ctr"/>
            <a:r>
              <a:rPr lang="en-TW" sz="500" dirty="0"/>
              <a:t>Equation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F35CCD-BE2E-1345-9369-CF5A38111E02}"/>
              </a:ext>
            </a:extLst>
          </p:cNvPr>
          <p:cNvSpPr txBox="1"/>
          <p:nvPr/>
        </p:nvSpPr>
        <p:spPr>
          <a:xfrm>
            <a:off x="6596785" y="2006620"/>
            <a:ext cx="24716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Practical Concerns: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FFC000"/>
                </a:solidFill>
              </a:rPr>
              <a:t>Optimization (Search)</a:t>
            </a:r>
          </a:p>
          <a:p>
            <a:pPr lvl="2"/>
            <a:r>
              <a:rPr lang="en-US" altLang="zh-CN" dirty="0">
                <a:solidFill>
                  <a:srgbClr val="FFC000"/>
                </a:solidFill>
              </a:rPr>
              <a:t>	Scalability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0070C0"/>
                </a:solidFill>
              </a:rPr>
              <a:t>Evaluation (Assessment and Rewrite)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</a:rPr>
              <a:t>	Correctness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92D050"/>
                </a:solidFill>
              </a:rPr>
              <a:t>Representation  (</a:t>
            </a:r>
            <a:r>
              <a:rPr lang="en-US" altLang="zh-CN" dirty="0" err="1">
                <a:solidFill>
                  <a:srgbClr val="92D050"/>
                </a:solidFill>
              </a:rPr>
              <a:t>NsM</a:t>
            </a:r>
            <a:r>
              <a:rPr lang="en-US" altLang="zh-CN" dirty="0">
                <a:solidFill>
                  <a:srgbClr val="92D050"/>
                </a:solidFill>
              </a:rPr>
              <a:t>)</a:t>
            </a:r>
          </a:p>
          <a:p>
            <a:pPr lvl="2"/>
            <a:r>
              <a:rPr lang="en-US" altLang="zh-CN" dirty="0">
                <a:solidFill>
                  <a:srgbClr val="92D050"/>
                </a:solidFill>
              </a:rPr>
              <a:t>	Sound/Complete</a:t>
            </a:r>
          </a:p>
        </p:txBody>
      </p:sp>
    </p:spTree>
    <p:extLst>
      <p:ext uri="{BB962C8B-B14F-4D97-AF65-F5344CB8AC3E}">
        <p14:creationId xmlns:p14="http://schemas.microsoft.com/office/powerpoint/2010/main" val="4147751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22767" y="200578"/>
            <a:ext cx="4498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</a:t>
            </a:r>
            <a:r>
              <a:rPr lang="en-US" sz="2800" kern="1200" dirty="0">
                <a:solidFill>
                  <a:schemeClr val="tx1"/>
                </a:solidFill>
                <a:latin typeface="Calibri"/>
                <a:ea typeface="+mn-ea"/>
              </a:rPr>
              <a:t>Leaders of the Five Tribes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88933" y="4800404"/>
            <a:ext cx="26289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7</a:t>
            </a:fld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E3D82A4-CD8A-C141-875D-C8F0D0BEF4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174" y="3765850"/>
            <a:ext cx="648457" cy="1001414"/>
          </a:xfrm>
          <a:prstGeom prst="rect">
            <a:avLst/>
          </a:prstGeom>
        </p:spPr>
      </p:pic>
      <p:pic>
        <p:nvPicPr>
          <p:cNvPr id="22" name="Picture 2" descr=" ">
            <a:hlinkClick r:id="rId4"/>
            <a:extLst>
              <a:ext uri="{FF2B5EF4-FFF2-40B4-BE49-F238E27FC236}">
                <a16:creationId xmlns:a16="http://schemas.microsoft.com/office/drawing/2014/main" id="{AA8BB5A8-C186-ED4C-B5AD-48307CC4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9044" y="1501140"/>
            <a:ext cx="856488" cy="107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3B4C51-3A2F-D446-98BF-CA431379D6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2178" y="3830564"/>
            <a:ext cx="648457" cy="100692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24" name="Picture 23">
            <a:hlinkClick r:id="rId7"/>
            <a:extLst>
              <a:ext uri="{FF2B5EF4-FFF2-40B4-BE49-F238E27FC236}">
                <a16:creationId xmlns:a16="http://schemas.microsoft.com/office/drawing/2014/main" id="{4C6AF5A1-3655-F841-9AA2-FC65559C27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110" y="3779940"/>
            <a:ext cx="759500" cy="931104"/>
          </a:xfrm>
          <a:prstGeom prst="rect">
            <a:avLst/>
          </a:prstGeom>
        </p:spPr>
      </p:pic>
      <p:pic>
        <p:nvPicPr>
          <p:cNvPr id="25" name="Picture 24">
            <a:hlinkClick r:id="rId9"/>
            <a:extLst>
              <a:ext uri="{FF2B5EF4-FFF2-40B4-BE49-F238E27FC236}">
                <a16:creationId xmlns:a16="http://schemas.microsoft.com/office/drawing/2014/main" id="{6509DBC1-62AC-304C-9EC3-4C6661D1CB2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8460" y="972173"/>
            <a:ext cx="403660" cy="528967"/>
          </a:xfrm>
          <a:prstGeom prst="rect">
            <a:avLst/>
          </a:prstGeom>
        </p:spPr>
      </p:pic>
      <p:pic>
        <p:nvPicPr>
          <p:cNvPr id="26" name="Picture 25">
            <a:hlinkClick r:id="rId11"/>
            <a:extLst>
              <a:ext uri="{FF2B5EF4-FFF2-40B4-BE49-F238E27FC236}">
                <a16:creationId xmlns:a16="http://schemas.microsoft.com/office/drawing/2014/main" id="{BE9DD8E8-AB00-5841-9829-9D8AE9ACCDA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2498" y="1457795"/>
            <a:ext cx="846435" cy="959872"/>
          </a:xfrm>
          <a:prstGeom prst="rect">
            <a:avLst/>
          </a:prstGeom>
        </p:spPr>
      </p:pic>
      <p:pic>
        <p:nvPicPr>
          <p:cNvPr id="27" name="Picture 26">
            <a:hlinkClick r:id="rId13"/>
            <a:extLst>
              <a:ext uri="{FF2B5EF4-FFF2-40B4-BE49-F238E27FC236}">
                <a16:creationId xmlns:a16="http://schemas.microsoft.com/office/drawing/2014/main" id="{B7191D6D-1E8A-5F4C-9D54-46FB2F816C7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506" y="3830563"/>
            <a:ext cx="759749" cy="1006921"/>
          </a:xfrm>
          <a:prstGeom prst="rect">
            <a:avLst/>
          </a:prstGeom>
        </p:spPr>
      </p:pic>
      <p:pic>
        <p:nvPicPr>
          <p:cNvPr id="28" name="Picture 1" descr="George Lakoff.jpg">
            <a:hlinkClick r:id="rId15"/>
            <a:extLst>
              <a:ext uri="{FF2B5EF4-FFF2-40B4-BE49-F238E27FC236}">
                <a16:creationId xmlns:a16="http://schemas.microsoft.com/office/drawing/2014/main" id="{E80E8CB4-0C61-FE47-A60A-F2007AEB1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7716" y="1509339"/>
            <a:ext cx="608919" cy="90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59F71A-6CAC-044D-9520-D3F7976F225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202" y="960552"/>
            <a:ext cx="379084" cy="540588"/>
          </a:xfrm>
          <a:prstGeom prst="rect">
            <a:avLst/>
          </a:prstGeom>
        </p:spPr>
      </p:pic>
      <p:pic>
        <p:nvPicPr>
          <p:cNvPr id="31" name="Picture 30">
            <a:hlinkClick r:id="rId18"/>
            <a:extLst>
              <a:ext uri="{FF2B5EF4-FFF2-40B4-BE49-F238E27FC236}">
                <a16:creationId xmlns:a16="http://schemas.microsoft.com/office/drawing/2014/main" id="{1D4FE88E-F58D-3045-91A3-40CF3323D5A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622" y="1304760"/>
            <a:ext cx="1330128" cy="11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11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392" y="328807"/>
            <a:ext cx="6125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Arial"/>
                <a:sym typeface="Arial"/>
              </a:rPr>
              <a:t>The Rosetta Stone by John Baez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2C5EC04-3DDE-9649-AB92-C0E5BE0D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92" y="850155"/>
            <a:ext cx="2185892" cy="1042696"/>
          </a:xfrm>
          <a:prstGeom prst="rect">
            <a:avLst/>
          </a:prstGeom>
        </p:spPr>
      </p:pic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1FE5596-7FD2-814A-B93A-11269985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8" y="1988738"/>
            <a:ext cx="7429544" cy="2967310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E4DA8C81-A53F-514D-82B7-71159B5D5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28" y="187452"/>
            <a:ext cx="1382264" cy="1609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8C4-609B-A744-AB6C-4BF7E7E4C388}"/>
              </a:ext>
            </a:extLst>
          </p:cNvPr>
          <p:cNvSpPr txBox="1"/>
          <p:nvPr/>
        </p:nvSpPr>
        <p:spPr>
          <a:xfrm>
            <a:off x="228128" y="1569531"/>
            <a:ext cx="138226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r>
              <a:rPr kumimoji="0" lang="en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mage source: </a:t>
            </a:r>
            <a:r>
              <a:rPr kumimoji="0" lang="en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5"/>
              </a:rPr>
              <a:t>wikipedia</a:t>
            </a:r>
            <a:endParaRPr kumimoji="0" lang="en-TW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156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438307"/>
            <a:ext cx="3837000" cy="4552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Stating objectives in scope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Use imperative sentence to express intent. Be active!</a:t>
            </a:r>
            <a:endParaRPr lang="en" dirty="0"/>
          </a:p>
          <a:p>
            <a:pPr lvl="1" indent="-342900">
              <a:buSzPts val="1800"/>
              <a:buChar char="●"/>
            </a:pPr>
            <a:r>
              <a:rPr lang="en" dirty="0"/>
              <a:t>Draw on forces that are present in the context, align your argument with contextualized information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Preparing a proposition that has concrete and verifiable outcomes</a:t>
            </a:r>
          </a:p>
          <a:p>
            <a:pPr lvl="2" indent="-342900">
              <a:buSzPts val="1800"/>
              <a:buChar char="●"/>
            </a:pPr>
            <a:r>
              <a:rPr lang="en-US" dirty="0"/>
              <a:t>F</a:t>
            </a:r>
            <a:r>
              <a:rPr lang="en" dirty="0"/>
              <a:t>or example: Colonizing human in space…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891E2-F7B9-9148-B761-55EED0922978}"/>
              </a:ext>
            </a:extLst>
          </p:cNvPr>
          <p:cNvSpPr txBox="1"/>
          <p:nvPr/>
        </p:nvSpPr>
        <p:spPr>
          <a:xfrm>
            <a:off x="312523" y="4306672"/>
            <a:ext cx="3501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sources:</a:t>
            </a:r>
          </a:p>
          <a:p>
            <a:r>
              <a:rPr lang="en-US" dirty="0">
                <a:hlinkClick r:id="rId3"/>
              </a:rPr>
              <a:t>Ask Ethan: Is Spacetime Really A Fabric?</a:t>
            </a:r>
            <a:endParaRPr lang="en-US" dirty="0"/>
          </a:p>
          <a:p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F7D8D-50FD-BD43-BEA6-6954B006870A}"/>
              </a:ext>
            </a:extLst>
          </p:cNvPr>
          <p:cNvSpPr txBox="1"/>
          <p:nvPr/>
        </p:nvSpPr>
        <p:spPr>
          <a:xfrm>
            <a:off x="340012" y="3913604"/>
            <a:ext cx="20749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Identify a desired scope of your cognitive actions ...</a:t>
            </a:r>
          </a:p>
          <a:p>
            <a:endParaRPr lang="en-TW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4EBD4-DD2F-8A44-AED4-F5044D7A76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12" y="1825610"/>
            <a:ext cx="2127340" cy="1597721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DBDCE9A7-53E7-7C45-AEAC-CDA76D9143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163" y="2283067"/>
            <a:ext cx="2455636" cy="16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948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5142</TotalTime>
  <Words>1989</Words>
  <Application>Microsoft Macintosh PowerPoint</Application>
  <PresentationFormat>On-screen Show (16:9)</PresentationFormat>
  <Paragraphs>398</Paragraphs>
  <Slides>51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72" baseType="lpstr">
      <vt:lpstr>Bank Gothic Medium</vt:lpstr>
      <vt:lpstr>等线</vt:lpstr>
      <vt:lpstr>Exo 2</vt:lpstr>
      <vt:lpstr>Hei</vt:lpstr>
      <vt:lpstr>LiHei Pro</vt:lpstr>
      <vt:lpstr>Roboto Condensed Light</vt:lpstr>
      <vt:lpstr>华文细黑</vt:lpstr>
      <vt:lpstr>STXingkai</vt:lpstr>
      <vt:lpstr>Arial</vt:lpstr>
      <vt:lpstr>Avenir Next Condensed Ultra Lig</vt:lpstr>
      <vt:lpstr>Calibri</vt:lpstr>
      <vt:lpstr>Calibri Light</vt:lpstr>
      <vt:lpstr>Century Gothic</vt:lpstr>
      <vt:lpstr>Comic Sans MS</vt:lpstr>
      <vt:lpstr>Helvetica</vt:lpstr>
      <vt:lpstr>Rockwell</vt:lpstr>
      <vt:lpstr>Times New Roman</vt:lpstr>
      <vt:lpstr>Wingdings</vt:lpstr>
      <vt:lpstr>Simple Light</vt:lpstr>
      <vt:lpstr>Office Theme</vt:lpstr>
      <vt:lpstr>Tech Newsletter by Slidesgo</vt:lpstr>
      <vt:lpstr> 超越学科界限的认知基础 Transdisciplinary Cognitive Foundation  Week 10  Artificial Intelligence and its Social Impacts</vt:lpstr>
      <vt:lpstr>Context</vt:lpstr>
      <vt:lpstr>Spacetime Representations for a Collective Conscious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</vt:lpstr>
      <vt:lpstr>PowerPoint Presentation</vt:lpstr>
      <vt:lpstr>Success Criteria</vt:lpstr>
      <vt:lpstr>Soundness</vt:lpstr>
      <vt:lpstr>PowerPoint Presentation</vt:lpstr>
      <vt:lpstr>Output</vt:lpstr>
      <vt:lpstr>Computing Architectures associated with Tools</vt:lpstr>
      <vt:lpstr>Organized Activities</vt:lpstr>
      <vt:lpstr>How to Reason about Namespace Rigorously?</vt:lpstr>
      <vt:lpstr>A linguistic approach to  unify the cognizance across scales</vt:lpstr>
      <vt:lpstr>A Cognitive Learning Program that utilizes Contemporary Tools</vt:lpstr>
      <vt:lpstr>On Being Truly Educated</vt:lpstr>
      <vt:lpstr>Language choices influence your Cognitive Foundation</vt:lpstr>
      <vt:lpstr>Reserved Names and Constants in Sciences</vt:lpstr>
      <vt:lpstr>Knowledge Representation in Topology (the trick of converting a problem to a simple domain and back)</vt:lpstr>
      <vt:lpstr>Homeomorphisms as a way to establish Equivalence</vt:lpstr>
      <vt:lpstr>Computationally-Enhanced  Cognitive Foundation  Transcending the Boundaries of  Human, Machines, and Knowledge Disciplines</vt:lpstr>
      <vt:lpstr>QFT: The Most Successful Theory So Far</vt:lpstr>
      <vt:lpstr>A Series on Renormalization Theory</vt:lpstr>
      <vt:lpstr>The foundation of math as programming languages</vt:lpstr>
      <vt:lpstr>First and Second Order Cybernetics</vt:lpstr>
      <vt:lpstr>Intervention and Counterfactual are Higher-order Functions</vt:lpstr>
      <vt:lpstr>The expressive power of Names (labels)</vt:lpstr>
      <vt:lpstr>Input</vt:lpstr>
      <vt:lpstr>PowerPoint Presentation</vt:lpstr>
      <vt:lpstr>Inputs for Collective Cognizance</vt:lpstr>
      <vt:lpstr>Introduce Balanced Strategy Map (BSM) by Kristy Wong A new kind of Logic Model &amp; a variant of OKRs (Spring 2020)</vt:lpstr>
      <vt:lpstr>2018 International Summer Program @ Tsinghua Experience a publishing workflow using DevOps</vt:lpstr>
      <vt:lpstr>Why is AI challenging the Status Quo?</vt:lpstr>
      <vt:lpstr>Kuhn Cycle: as the ticking clock</vt:lpstr>
      <vt:lpstr>Societal Clockspeed determines how People Think</vt:lpstr>
      <vt:lpstr>Speed is the Dominant factor in Decision Making</vt:lpstr>
      <vt:lpstr>The World has changed … Ways to conduct business have changed … </vt:lpstr>
      <vt:lpstr>Three Scales of Time</vt:lpstr>
      <vt:lpstr>Time Stamped Data  Preserve Event Ordering Information</vt:lpstr>
      <vt:lpstr>Blockchain, Distributed Ledger Technologies:  uses Time-stsamp to create Trust-worthy Data</vt:lpstr>
      <vt:lpstr>A Model of Collective Cognitive Processes </vt:lpstr>
      <vt:lpstr>Smart Contract with Observable Historical Data</vt:lpstr>
      <vt:lpstr>Legal Algorithms in Pentland’s new book  a New Economy is coming …</vt:lpstr>
      <vt:lpstr>A Proposed “AI” Orchestration Architecture</vt:lpstr>
      <vt:lpstr>What would your gain by taking this Course?</vt:lpstr>
      <vt:lpstr>If you had been following this course…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729</cp:revision>
  <dcterms:modified xsi:type="dcterms:W3CDTF">2020-11-17T02:52:58Z</dcterms:modified>
</cp:coreProperties>
</file>